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59" r:id="rId3"/>
    <p:sldId id="286" r:id="rId4"/>
    <p:sldId id="261" r:id="rId5"/>
    <p:sldId id="285" r:id="rId6"/>
    <p:sldId id="267" r:id="rId7"/>
    <p:sldId id="278" r:id="rId8"/>
    <p:sldId id="282" r:id="rId9"/>
    <p:sldId id="262" r:id="rId10"/>
    <p:sldId id="270" r:id="rId11"/>
    <p:sldId id="266" r:id="rId12"/>
    <p:sldId id="268" r:id="rId13"/>
    <p:sldId id="269" r:id="rId14"/>
    <p:sldId id="288" r:id="rId15"/>
    <p:sldId id="264" r:id="rId16"/>
    <p:sldId id="273" r:id="rId17"/>
    <p:sldId id="272" r:id="rId18"/>
    <p:sldId id="276" r:id="rId19"/>
    <p:sldId id="275" r:id="rId20"/>
    <p:sldId id="280" r:id="rId21"/>
    <p:sldId id="277" r:id="rId22"/>
    <p:sldId id="271" r:id="rId23"/>
    <p:sldId id="281" r:id="rId24"/>
    <p:sldId id="284" r:id="rId2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92"/>
    <p:restoredTop sz="94375"/>
  </p:normalViewPr>
  <p:slideViewPr>
    <p:cSldViewPr showGuides="1">
      <p:cViewPr>
        <p:scale>
          <a:sx n="94" d="100"/>
          <a:sy n="94" d="100"/>
        </p:scale>
        <p:origin x="76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934A8-A116-6F4D-9758-F8D3F89D6612}" type="datetimeFigureOut">
              <a:rPr lang="en-US" smtClean="0"/>
              <a:t>9/14/17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2F20C-03B2-9540-928C-CF4FBB3BE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96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C36C9-6A1A-4086-B235-5520FB5B469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hyperlink" Target="www.mealpayplus.com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hyperlink" Target="www.beaverton.k12.or.us/volunteer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s://youtu.be/xWd1NY_9KgU" TargetMode="External"/><Relationship Id="rId5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295400" y="1219200"/>
            <a:ext cx="6781800" cy="33528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8000" b="1" i="0" u="none" strike="noStrike" kern="1200" cap="none" spc="0" normalizeH="0" baseline="0" noProof="0" dirty="0" smtClean="0">
                <a:ln w="285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Marker Felt"/>
                <a:ea typeface="+mj-ea"/>
                <a:cs typeface="Marker Felt"/>
              </a:rPr>
              <a:t>Welcome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en-US" sz="60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Marker Felt"/>
                <a:ea typeface="CCLoveYall" pitchFamily="2" charset="0"/>
                <a:cs typeface="Marker Felt"/>
              </a:rPr>
              <a:t>to Back</a:t>
            </a:r>
            <a:r>
              <a:rPr kumimoji="0" lang="en-US" sz="6000" b="1" i="0" u="none" strike="noStrike" kern="1200" cap="none" spc="0" normalizeH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Marker Felt"/>
                <a:ea typeface="CCLoveYall" pitchFamily="2" charset="0"/>
                <a:cs typeface="Marker Felt"/>
              </a:rPr>
              <a:t> To School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6000" b="1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Marker Felt"/>
                <a:ea typeface="CCLoveYall" pitchFamily="2" charset="0"/>
                <a:cs typeface="Marker Felt"/>
              </a:rPr>
              <a:t>Night</a:t>
            </a:r>
            <a:r>
              <a:rPr kumimoji="0" lang="en-US" sz="60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Marker Felt"/>
                <a:ea typeface="CCLoveYall" pitchFamily="2" charset="0"/>
                <a:cs typeface="Marker Felt"/>
              </a:rPr>
              <a:t>!</a:t>
            </a:r>
            <a:r>
              <a:rPr kumimoji="0" lang="en-US" sz="6000" b="0" i="0" u="none" strike="noStrike" kern="1200" cap="none" spc="0" normalizeH="0" baseline="0" noProof="0" dirty="0" smtClean="0">
                <a:ln w="3810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ker Felt"/>
                <a:ea typeface="CCLoveYall" pitchFamily="2" charset="0"/>
                <a:cs typeface="Marker Felt"/>
              </a:rPr>
              <a:t> </a:t>
            </a:r>
            <a:endParaRPr kumimoji="0" lang="en-US" sz="8000" b="0" i="0" u="none" strike="noStrike" kern="1200" cap="none" spc="0" normalizeH="0" baseline="0" noProof="0" dirty="0">
              <a:ln w="38100">
                <a:noFill/>
              </a:ln>
              <a:solidFill>
                <a:schemeClr val="tx1"/>
              </a:solidFill>
              <a:effectLst/>
              <a:uLnTx/>
              <a:uFillTx/>
              <a:latin typeface="Marker Felt"/>
              <a:ea typeface="CCLoveYall" pitchFamily="2" charset="0"/>
              <a:cs typeface="Marker Felt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4648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ker Felt"/>
                <a:ea typeface="+mn-ea"/>
                <a:cs typeface="Marker Felt"/>
              </a:rPr>
              <a:t>2017 - 2018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rker Felt"/>
              <a:ea typeface="+mn-ea"/>
              <a:cs typeface="Marker Fe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Marker Felt"/>
                <a:cs typeface="Marker Felt"/>
              </a:rPr>
              <a:t>PBIS: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8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Marker Felt"/>
                <a:cs typeface="Marker Felt"/>
              </a:rPr>
              <a:t>Positive Behavior Intervention Support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981200"/>
            <a:ext cx="7315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200" dirty="0">
                <a:solidFill>
                  <a:srgbClr val="000000"/>
                </a:solidFill>
                <a:latin typeface="Century Gothic"/>
                <a:cs typeface="Century Gothic"/>
              </a:rPr>
              <a:t>As a staff, we are committed to encouraging and reinforcing positive behavior choices. </a:t>
            </a:r>
            <a:endParaRPr lang="en-US" sz="32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3200" dirty="0" smtClean="0">
                <a:solidFill>
                  <a:srgbClr val="000000"/>
                </a:solidFill>
                <a:latin typeface="Century Gothic"/>
                <a:cs typeface="Century Gothic"/>
              </a:rPr>
              <a:t>Pride Paws – </a:t>
            </a:r>
            <a:r>
              <a:rPr lang="en-US" sz="3200" dirty="0">
                <a:solidFill>
                  <a:srgbClr val="000000"/>
                </a:solidFill>
                <a:latin typeface="Century Gothic"/>
                <a:cs typeface="Century Gothic"/>
              </a:rPr>
              <a:t>"caught" being safe, respectful, or responsible by any staff </a:t>
            </a:r>
            <a:r>
              <a:rPr lang="en-US" sz="3200" dirty="0" smtClean="0">
                <a:solidFill>
                  <a:srgbClr val="000000"/>
                </a:solidFill>
                <a:latin typeface="Century Gothic"/>
                <a:cs typeface="Century Gothic"/>
              </a:rPr>
              <a:t>member</a:t>
            </a:r>
          </a:p>
          <a:p>
            <a:pPr lvl="0">
              <a:spcBef>
                <a:spcPct val="20000"/>
              </a:spcBef>
              <a:defRPr/>
            </a:pPr>
            <a:endParaRPr lang="en-US" sz="9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3200" dirty="0" smtClean="0">
                <a:solidFill>
                  <a:srgbClr val="000000"/>
                </a:solidFill>
                <a:latin typeface="Century Gothic"/>
                <a:cs typeface="Century Gothic"/>
              </a:rPr>
              <a:t>Your child </a:t>
            </a:r>
            <a:r>
              <a:rPr lang="en-US" sz="3200" dirty="0">
                <a:solidFill>
                  <a:srgbClr val="000000"/>
                </a:solidFill>
                <a:latin typeface="Century Gothic"/>
                <a:cs typeface="Century Gothic"/>
              </a:rPr>
              <a:t>will have a </a:t>
            </a:r>
            <a:endParaRPr lang="en-US" sz="32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3200" dirty="0" smtClean="0">
                <a:solidFill>
                  <a:srgbClr val="000000"/>
                </a:solidFill>
                <a:latin typeface="Century Gothic"/>
                <a:cs typeface="Century Gothic"/>
              </a:rPr>
              <a:t>to </a:t>
            </a:r>
            <a:r>
              <a:rPr lang="en-US" sz="3200" dirty="0">
                <a:solidFill>
                  <a:srgbClr val="000000"/>
                </a:solidFill>
                <a:latin typeface="Century Gothic"/>
                <a:cs typeface="Century Gothic"/>
              </a:rPr>
              <a:t>praise them! </a:t>
            </a:r>
            <a:endParaRPr lang="en-US" sz="3200" dirty="0">
              <a:latin typeface="Century Gothic"/>
              <a:cs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/>
              <a:cs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7354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8382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Marker Felt"/>
                <a:cs typeface="Marker Felt"/>
              </a:rPr>
              <a:t>Student Responsibilities</a:t>
            </a:r>
            <a:endParaRPr lang="en-US" sz="4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Marker Felt"/>
              <a:cs typeface="Marker Fe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676400"/>
            <a:ext cx="7315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274320" lvl="0" indent="-139700">
              <a:buClr>
                <a:schemeClr val="dk1"/>
              </a:buClr>
              <a:buSzPct val="45833"/>
            </a:pPr>
            <a:r>
              <a:rPr lang="en-US" sz="3600" b="1" dirty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Children must strive to do their best in all areas of learning and to show respect for themselves, other </a:t>
            </a:r>
            <a:r>
              <a:rPr lang="en-US" sz="3600" b="1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children, </a:t>
            </a:r>
            <a:r>
              <a:rPr lang="en-US" sz="3600" b="1" dirty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and staff</a:t>
            </a:r>
            <a:r>
              <a:rPr lang="en-US" sz="4000" b="1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.</a:t>
            </a:r>
          </a:p>
          <a:p>
            <a:pPr marL="274320" lvl="0" indent="-139700">
              <a:buClr>
                <a:schemeClr val="dk1"/>
              </a:buClr>
              <a:buSzPct val="45833"/>
            </a:pPr>
            <a:endParaRPr lang="en-US" sz="2100" b="1" dirty="0">
              <a:solidFill>
                <a:srgbClr val="000000"/>
              </a:solidFill>
              <a:latin typeface="Century Gothic"/>
              <a:ea typeface="Times New Roman"/>
              <a:cs typeface="Century Gothic"/>
              <a:sym typeface="Times New Roman"/>
            </a:endParaRPr>
          </a:p>
          <a:p>
            <a:pPr marL="274320" lvl="0" indent="-139700">
              <a:buClr>
                <a:srgbClr val="000000"/>
              </a:buClr>
            </a:pPr>
            <a:r>
              <a:rPr lang="en-US" sz="3400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This </a:t>
            </a:r>
            <a:r>
              <a:rPr lang="en-US" sz="3400" dirty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can be shown by following school </a:t>
            </a:r>
            <a:r>
              <a:rPr lang="en-US" sz="3400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expectations:</a:t>
            </a:r>
          </a:p>
          <a:p>
            <a:pPr marL="274320" lvl="0" indent="-139700">
              <a:buClr>
                <a:srgbClr val="000000"/>
              </a:buClr>
            </a:pPr>
            <a:endParaRPr lang="en-US" sz="2300" dirty="0" smtClean="0">
              <a:solidFill>
                <a:srgbClr val="000000"/>
              </a:solidFill>
              <a:latin typeface="Century Gothic"/>
              <a:ea typeface="Times New Roman"/>
              <a:cs typeface="Century Gothic"/>
              <a:sym typeface="Times New Roman"/>
            </a:endParaRPr>
          </a:p>
          <a:p>
            <a:pPr marL="274320" lvl="0" indent="-139700">
              <a:buClr>
                <a:srgbClr val="000000"/>
              </a:buClr>
            </a:pPr>
            <a:r>
              <a:rPr lang="en-US" sz="3400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*</a:t>
            </a:r>
            <a:r>
              <a:rPr lang="en-US" sz="3400" b="1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BE </a:t>
            </a:r>
            <a:r>
              <a:rPr lang="en-US" sz="3400" b="1" dirty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SAFE</a:t>
            </a:r>
            <a:r>
              <a:rPr lang="en-US" sz="3400" dirty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: Be free from harm of any kind. (physical or emotional</a:t>
            </a:r>
            <a:r>
              <a:rPr lang="en-US" sz="3400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)</a:t>
            </a:r>
          </a:p>
          <a:p>
            <a:pPr marL="274320" lvl="0" indent="-139700">
              <a:buClr>
                <a:srgbClr val="000000"/>
              </a:buClr>
            </a:pPr>
            <a:r>
              <a:rPr lang="en-US" sz="3400" dirty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*</a:t>
            </a:r>
            <a:r>
              <a:rPr lang="en-US" sz="3400" b="1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BE </a:t>
            </a:r>
            <a:r>
              <a:rPr lang="en-US" sz="3400" b="1" dirty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RESPECTFUL</a:t>
            </a:r>
            <a:r>
              <a:rPr lang="en-US" sz="3400" dirty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: Be polite, </a:t>
            </a:r>
            <a:r>
              <a:rPr lang="en-US" sz="3400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cooperative,</a:t>
            </a:r>
          </a:p>
          <a:p>
            <a:pPr marL="274320" lvl="0" indent="-139700">
              <a:buClr>
                <a:srgbClr val="000000"/>
              </a:buClr>
            </a:pPr>
            <a:r>
              <a:rPr lang="en-US" sz="3400" dirty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 </a:t>
            </a:r>
            <a:r>
              <a:rPr lang="en-US" sz="3400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 and </a:t>
            </a:r>
            <a:r>
              <a:rPr lang="en-US" sz="3400" dirty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build peace </a:t>
            </a:r>
            <a:r>
              <a:rPr lang="en-US" sz="3400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with others.</a:t>
            </a:r>
          </a:p>
          <a:p>
            <a:pPr marL="274320" lvl="0" indent="-139700">
              <a:buClr>
                <a:srgbClr val="000000"/>
              </a:buClr>
            </a:pPr>
            <a:r>
              <a:rPr lang="en-US" sz="3400" dirty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*</a:t>
            </a:r>
            <a:r>
              <a:rPr lang="en-US" sz="3400" b="1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BE </a:t>
            </a:r>
            <a:r>
              <a:rPr lang="en-US" sz="3400" b="1" dirty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RESPONSIBLE</a:t>
            </a:r>
            <a:r>
              <a:rPr lang="en-US" sz="3400" dirty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: Be dependable </a:t>
            </a:r>
            <a:endParaRPr lang="en-US" sz="3400" dirty="0" smtClean="0">
              <a:solidFill>
                <a:srgbClr val="000000"/>
              </a:solidFill>
              <a:latin typeface="Century Gothic"/>
              <a:ea typeface="Times New Roman"/>
              <a:cs typeface="Century Gothic"/>
              <a:sym typeface="Times New Roman"/>
            </a:endParaRPr>
          </a:p>
          <a:p>
            <a:pPr marL="274320" lvl="0" indent="-139700">
              <a:buClr>
                <a:srgbClr val="000000"/>
              </a:buClr>
            </a:pPr>
            <a:r>
              <a:rPr lang="en-US" sz="3400" dirty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 </a:t>
            </a:r>
            <a:r>
              <a:rPr lang="en-US" sz="3400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 and </a:t>
            </a:r>
            <a:r>
              <a:rPr lang="en-US" sz="3400" dirty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trustworthy at all times.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838200" y="838200"/>
            <a:ext cx="7391400" cy="13716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Marker Felt"/>
                <a:cs typeface="Marker Felt"/>
              </a:rPr>
              <a:t>Primary Years </a:t>
            </a:r>
            <a:r>
              <a:rPr lang="en-US" sz="400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Marker Felt"/>
                <a:cs typeface="Marker Felt"/>
              </a:rPr>
              <a:t>Program </a:t>
            </a:r>
            <a:r>
              <a:rPr lang="en-US" sz="400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Marker Felt"/>
                <a:cs typeface="Marker Felt"/>
              </a:rPr>
              <a:t> </a:t>
            </a:r>
            <a:r>
              <a:rPr lang="en-US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Marker Felt"/>
                <a:cs typeface="Marker Felt"/>
              </a:rPr>
              <a:t>(PYP)</a:t>
            </a:r>
            <a:endParaRPr lang="en-US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Marker Felt"/>
              <a:cs typeface="Marker Fe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905000"/>
            <a:ext cx="75438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endParaRPr lang="en-US" sz="3200" dirty="0" smtClean="0">
              <a:solidFill>
                <a:srgbClr val="000000"/>
              </a:solidFill>
              <a:latin typeface="Century Gothic"/>
              <a:ea typeface="Times New Roman"/>
              <a:cs typeface="Century Gothic"/>
              <a:sym typeface="Times New Roman"/>
            </a:endParaRPr>
          </a:p>
          <a:p>
            <a:r>
              <a:rPr lang="en-US" sz="4400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PYP </a:t>
            </a:r>
            <a:r>
              <a:rPr lang="en-US" sz="4400" dirty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prepares students to become active, caring, lifelong learners who demonstrate respect for themselves and others and have the capacity to participate in the world around them. </a:t>
            </a:r>
          </a:p>
          <a:p>
            <a:endParaRPr lang="en-US" sz="2200" dirty="0">
              <a:solidFill>
                <a:srgbClr val="000000"/>
              </a:solidFill>
              <a:latin typeface="Century Gothic"/>
              <a:ea typeface="Times New Roman"/>
              <a:cs typeface="Century Gothic"/>
              <a:sym typeface="Times New Roman"/>
            </a:endParaRPr>
          </a:p>
          <a:p>
            <a:pPr marL="457200" lvl="0" indent="-228600">
              <a:buClr>
                <a:srgbClr val="000000"/>
              </a:buClr>
              <a:buSzPct val="100000"/>
              <a:buFont typeface="Times New Roman"/>
            </a:pPr>
            <a:r>
              <a:rPr lang="en-US" sz="4400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*Units focus on </a:t>
            </a:r>
            <a:r>
              <a:rPr lang="en-US" sz="4400" dirty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the development of the whole child as an inquirer, both within and beyond the </a:t>
            </a:r>
            <a:r>
              <a:rPr lang="en-US" sz="4400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classroom.</a:t>
            </a:r>
          </a:p>
          <a:p>
            <a:pPr marL="457200" lvl="0" indent="-228600">
              <a:buClr>
                <a:srgbClr val="000000"/>
              </a:buClr>
              <a:buSzPct val="100000"/>
              <a:buFont typeface="Times New Roman"/>
            </a:pPr>
            <a:endParaRPr lang="en-US" sz="1500" dirty="0">
              <a:solidFill>
                <a:srgbClr val="000000"/>
              </a:solidFill>
              <a:latin typeface="Century Gothic"/>
              <a:ea typeface="Times New Roman"/>
              <a:cs typeface="Century Gothic"/>
              <a:sym typeface="Times New Roman"/>
            </a:endParaRPr>
          </a:p>
          <a:p>
            <a:pPr marL="457200" lvl="0" indent="-228600">
              <a:buClr>
                <a:srgbClr val="000000"/>
              </a:buClr>
              <a:buSzPct val="100000"/>
              <a:buFont typeface="Times New Roman"/>
            </a:pPr>
            <a:r>
              <a:rPr lang="en-US" sz="4400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*Spanish 40 </a:t>
            </a:r>
            <a:r>
              <a:rPr lang="en-US" sz="4400" dirty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minutes a </a:t>
            </a:r>
            <a:r>
              <a:rPr lang="en-US" sz="4400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week</a:t>
            </a:r>
            <a:endParaRPr lang="en-US" sz="4400" dirty="0">
              <a:solidFill>
                <a:srgbClr val="000000"/>
              </a:solidFill>
              <a:latin typeface="Century Gothic"/>
              <a:ea typeface="Times New Roman"/>
              <a:cs typeface="Century Gothic"/>
              <a:sym typeface="Times New Roman"/>
            </a:endParaRPr>
          </a:p>
        </p:txBody>
      </p:sp>
      <p:pic>
        <p:nvPicPr>
          <p:cNvPr id="5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4953000"/>
            <a:ext cx="4343400" cy="168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1447800" y="1066800"/>
            <a:ext cx="6019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Marker Felt"/>
                <a:cs typeface="Marker Felt"/>
              </a:rPr>
              <a:t>Wednesday Weekly</a:t>
            </a:r>
            <a:endParaRPr lang="en-US" sz="4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Marker Felt"/>
              <a:cs typeface="Marker Fe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905000"/>
            <a:ext cx="7315200" cy="350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92710" lvl="0">
              <a:buClr>
                <a:schemeClr val="dk1"/>
              </a:buClr>
              <a:buSzPct val="45833"/>
            </a:pPr>
            <a:r>
              <a:rPr lang="en-US" sz="2400" dirty="0" smtClean="0">
                <a:solidFill>
                  <a:schemeClr val="dk1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     Most important papers will be sent </a:t>
            </a:r>
          </a:p>
          <a:p>
            <a:pPr marL="92710" lvl="0">
              <a:buClr>
                <a:schemeClr val="dk1"/>
              </a:buClr>
              <a:buSzPct val="45833"/>
            </a:pPr>
            <a:r>
              <a:rPr lang="en-US" sz="2400" dirty="0" smtClean="0">
                <a:solidFill>
                  <a:schemeClr val="dk1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Home on Wednesdays in the “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Wednesday </a:t>
            </a:r>
            <a:r>
              <a:rPr lang="en-US" sz="2400" dirty="0" smtClean="0">
                <a:solidFill>
                  <a:schemeClr val="dk1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Weekly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” folder</a:t>
            </a:r>
            <a:r>
              <a:rPr lang="en-US" sz="2400" dirty="0" smtClean="0">
                <a:solidFill>
                  <a:schemeClr val="dk1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. Please sign Home Connections and return by Friday.</a:t>
            </a:r>
            <a:endParaRPr lang="en-US" sz="2400" dirty="0">
              <a:solidFill>
                <a:schemeClr val="dk1"/>
              </a:solidFill>
              <a:latin typeface="Century Gothic"/>
              <a:ea typeface="Times New Roman"/>
              <a:cs typeface="Century Gothic"/>
              <a:sym typeface="Times New Roman"/>
            </a:endParaRPr>
          </a:p>
          <a:p>
            <a:pPr marL="92710" lvl="0">
              <a:buClr>
                <a:schemeClr val="dk1"/>
              </a:buClr>
            </a:pPr>
            <a:endParaRPr lang="en-US" sz="2800" dirty="0">
              <a:solidFill>
                <a:schemeClr val="dk1"/>
              </a:solidFill>
              <a:latin typeface="Century Gothic"/>
              <a:ea typeface="Times New Roman"/>
              <a:cs typeface="Century Gothic"/>
              <a:sym typeface="Times New Roman"/>
            </a:endParaRPr>
          </a:p>
          <a:p>
            <a:pPr marL="92710" lvl="0" algn="ctr">
              <a:buClr>
                <a:schemeClr val="dk1"/>
              </a:buClr>
              <a:buSzPct val="45833"/>
            </a:pPr>
            <a:r>
              <a:rPr lang="en-US" sz="2400" b="1" dirty="0" smtClean="0">
                <a:solidFill>
                  <a:schemeClr val="dk1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What’s inside?</a:t>
            </a:r>
          </a:p>
          <a:p>
            <a:pPr marL="92710" lvl="0">
              <a:buClr>
                <a:schemeClr val="dk1"/>
              </a:buClr>
              <a:buSzPct val="45833"/>
            </a:pPr>
            <a:r>
              <a:rPr lang="en-US" sz="2400" dirty="0" smtClean="0">
                <a:solidFill>
                  <a:schemeClr val="dk1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     Home Connections, McKinley information, book 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orders, Family Night flyers, Tualatin Hills information, lunch calendars, </a:t>
            </a:r>
            <a:r>
              <a:rPr lang="en-US" sz="2400" dirty="0" smtClean="0">
                <a:solidFill>
                  <a:schemeClr val="dk1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etc.</a:t>
            </a:r>
          </a:p>
          <a:p>
            <a:pPr marL="92710" lvl="0">
              <a:buClr>
                <a:schemeClr val="dk1"/>
              </a:buClr>
              <a:buSzPct val="45833"/>
            </a:pPr>
            <a:endParaRPr lang="en-US" sz="1200" dirty="0">
              <a:solidFill>
                <a:schemeClr val="dk1"/>
              </a:solidFill>
              <a:latin typeface="Century Gothic"/>
              <a:ea typeface="Times New Roman"/>
              <a:cs typeface="Century Gothic"/>
              <a:sym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59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1447800" y="1066800"/>
            <a:ext cx="6019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Marker Felt"/>
                <a:cs typeface="Marker Felt"/>
              </a:rPr>
              <a:t>Conferences Oct. 11, 12</a:t>
            </a:r>
            <a:endParaRPr lang="en-US" sz="4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Marker Felt"/>
              <a:cs typeface="Marker Fe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905000"/>
            <a:ext cx="7315200" cy="350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92710" lvl="0">
              <a:buClr>
                <a:schemeClr val="dk1"/>
              </a:buClr>
              <a:buSzPct val="45833"/>
            </a:pPr>
            <a:endParaRPr lang="en-US" sz="1200" dirty="0">
              <a:solidFill>
                <a:schemeClr val="dk1"/>
              </a:solidFill>
              <a:latin typeface="Century Gothic"/>
              <a:ea typeface="Times New Roman"/>
              <a:cs typeface="Century Gothic"/>
              <a:sym typeface="Times New Roman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dirty="0">
                <a:latin typeface="Century Gothic" charset="0"/>
                <a:ea typeface="Century Gothic" charset="0"/>
                <a:cs typeface="Century Gothic" charset="0"/>
              </a:rPr>
              <a:t>Conference </a:t>
            </a:r>
            <a:r>
              <a:rPr lang="en-US" altLang="en-US" sz="1900" dirty="0" smtClean="0">
                <a:latin typeface="Century Gothic" charset="0"/>
                <a:ea typeface="Century Gothic" charset="0"/>
                <a:cs typeface="Century Gothic" charset="0"/>
              </a:rPr>
              <a:t>sign-ups </a:t>
            </a:r>
            <a:r>
              <a:rPr lang="en-US" altLang="en-US" sz="1900" dirty="0">
                <a:latin typeface="Century Gothic" charset="0"/>
                <a:ea typeface="Century Gothic" charset="0"/>
                <a:cs typeface="Century Gothic" charset="0"/>
              </a:rPr>
              <a:t>will be electronic this year! </a:t>
            </a:r>
            <a:br>
              <a:rPr lang="en-US" altLang="en-US" sz="1900" dirty="0">
                <a:latin typeface="Century Gothic" charset="0"/>
                <a:ea typeface="Century Gothic" charset="0"/>
                <a:cs typeface="Century Gothic" charset="0"/>
              </a:rPr>
            </a:br>
            <a:endParaRPr lang="en-US" altLang="en-US" sz="1900" dirty="0">
              <a:latin typeface="Century Gothic" charset="0"/>
              <a:ea typeface="Century Gothic" charset="0"/>
              <a:cs typeface="Century Gothic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dirty="0">
                <a:latin typeface="Century Gothic" charset="0"/>
                <a:ea typeface="Century Gothic" charset="0"/>
                <a:cs typeface="Century Gothic" charset="0"/>
              </a:rPr>
              <a:t>We will be using a new system for signing up families for the fall conferences.  Less paper!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900" dirty="0">
              <a:latin typeface="Century Gothic" charset="0"/>
              <a:ea typeface="Century Gothic" charset="0"/>
              <a:cs typeface="Century Gothic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dirty="0">
                <a:latin typeface="Century Gothic" charset="0"/>
                <a:ea typeface="Century Gothic" charset="0"/>
                <a:cs typeface="Century Gothic" charset="0"/>
              </a:rPr>
              <a:t>Look for an invitation from your student’s teacher to come to your email Inbox soon, so you can choose the date and time that works best for your family</a:t>
            </a:r>
            <a:r>
              <a:rPr lang="en-US" altLang="en-US" sz="1900" dirty="0" smtClean="0"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900" dirty="0">
              <a:latin typeface="Century Gothic" charset="0"/>
              <a:ea typeface="Century Gothic" charset="0"/>
              <a:cs typeface="Century Gothic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 dirty="0" smtClean="0">
                <a:latin typeface="Century Gothic" charset="0"/>
                <a:ea typeface="Century Gothic" charset="0"/>
                <a:cs typeface="Century Gothic" charset="0"/>
              </a:rPr>
              <a:t>           Spanish translation sign-ups are TONIGHT!</a:t>
            </a:r>
            <a:endParaRPr lang="en-US" altLang="en-US" sz="19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1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Marker Felt"/>
                <a:ea typeface="+mj-ea"/>
                <a:cs typeface="Marker Felt"/>
              </a:rPr>
              <a:t>Birthday Celebrations</a:t>
            </a: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Marker Felt"/>
              <a:ea typeface="+mj-ea"/>
              <a:cs typeface="Marker Felt"/>
            </a:endParaRPr>
          </a:p>
        </p:txBody>
      </p:sp>
      <p:pic>
        <p:nvPicPr>
          <p:cNvPr id="5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0" y="4953001"/>
            <a:ext cx="1688049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981200"/>
            <a:ext cx="7315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>
              <a:buClr>
                <a:schemeClr val="lt1"/>
              </a:buClr>
              <a:buSzPct val="52500"/>
            </a:pPr>
            <a:r>
              <a:rPr lang="en-US" sz="2100" dirty="0">
                <a:solidFill>
                  <a:schemeClr val="dk1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Instead of classroom birthday treats, students celebrating a birthday </a:t>
            </a:r>
            <a:r>
              <a:rPr lang="en-US" sz="2100" dirty="0" smtClean="0">
                <a:solidFill>
                  <a:schemeClr val="dk1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will </a:t>
            </a:r>
            <a:r>
              <a:rPr lang="en-US" sz="2100" dirty="0">
                <a:solidFill>
                  <a:schemeClr val="dk1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be </a:t>
            </a:r>
            <a:r>
              <a:rPr lang="en-US" sz="2100" dirty="0" smtClean="0">
                <a:solidFill>
                  <a:schemeClr val="dk1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celebrated at </a:t>
            </a:r>
            <a:r>
              <a:rPr lang="en-US" sz="2100" dirty="0">
                <a:solidFill>
                  <a:schemeClr val="dk1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the “birthday table” in the lunchroom. </a:t>
            </a:r>
          </a:p>
          <a:p>
            <a:pPr marL="274320" lvl="0" indent="-181610">
              <a:buClr>
                <a:schemeClr val="lt1"/>
              </a:buClr>
            </a:pPr>
            <a:endParaRPr lang="en-US" sz="2100" dirty="0">
              <a:solidFill>
                <a:schemeClr val="dk1"/>
              </a:solidFill>
              <a:latin typeface="Century Gothic"/>
              <a:ea typeface="Times New Roman"/>
              <a:cs typeface="Century Gothic"/>
              <a:sym typeface="Times New Roman"/>
            </a:endParaRPr>
          </a:p>
          <a:p>
            <a:pPr marL="457200" lvl="0" indent="-228600">
              <a:buClr>
                <a:schemeClr val="dk1"/>
              </a:buClr>
              <a:buSzPct val="100000"/>
              <a:buFont typeface="Times New Roman"/>
            </a:pPr>
            <a:r>
              <a:rPr lang="en-US" sz="2100" dirty="0">
                <a:solidFill>
                  <a:schemeClr val="dk1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Birthday treats such as cupcakes, cookies, candy and sweets </a:t>
            </a:r>
            <a:r>
              <a:rPr lang="en-US" sz="2100" b="1" dirty="0">
                <a:solidFill>
                  <a:schemeClr val="dk1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should not </a:t>
            </a:r>
            <a:r>
              <a:rPr lang="en-US" sz="2100" dirty="0">
                <a:solidFill>
                  <a:schemeClr val="dk1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be </a:t>
            </a:r>
            <a:r>
              <a:rPr lang="en-US" sz="2100" dirty="0" smtClean="0">
                <a:solidFill>
                  <a:schemeClr val="dk1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sent in. </a:t>
            </a:r>
          </a:p>
          <a:p>
            <a:pPr marL="457200" lvl="0" indent="-228600">
              <a:buClr>
                <a:schemeClr val="dk1"/>
              </a:buClr>
              <a:buSzPct val="100000"/>
              <a:buFont typeface="Times New Roman"/>
            </a:pPr>
            <a:endParaRPr lang="en-US" sz="2100" dirty="0" smtClean="0">
              <a:solidFill>
                <a:schemeClr val="dk1"/>
              </a:solidFill>
              <a:latin typeface="Century Gothic"/>
              <a:ea typeface="Times New Roman"/>
              <a:cs typeface="Century Gothic"/>
              <a:sym typeface="Times New Roman"/>
            </a:endParaRPr>
          </a:p>
          <a:p>
            <a:pPr marL="457200" lvl="0" indent="-228600">
              <a:buClr>
                <a:schemeClr val="dk1"/>
              </a:buClr>
              <a:buSzPct val="100000"/>
              <a:buFont typeface="Times New Roman"/>
            </a:pPr>
            <a:r>
              <a:rPr lang="en-US" sz="2100" dirty="0" smtClean="0">
                <a:solidFill>
                  <a:schemeClr val="dk1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Students </a:t>
            </a:r>
            <a:r>
              <a:rPr lang="en-US" sz="2100" b="1" dirty="0" smtClean="0">
                <a:solidFill>
                  <a:schemeClr val="dk1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may not </a:t>
            </a:r>
            <a:r>
              <a:rPr lang="en-US" sz="2100" dirty="0" smtClean="0">
                <a:solidFill>
                  <a:schemeClr val="dk1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pass out invitations in the classrooms. If desired, it needs to happen before/after school.</a:t>
            </a:r>
          </a:p>
          <a:p>
            <a:pPr marL="457200" lvl="0" indent="-228600">
              <a:buClr>
                <a:schemeClr val="dk1"/>
              </a:buClr>
              <a:buSzPct val="100000"/>
              <a:buFont typeface="Times New Roman"/>
            </a:pPr>
            <a:endParaRPr lang="en-US" sz="2100" dirty="0">
              <a:solidFill>
                <a:schemeClr val="dk1"/>
              </a:solidFill>
              <a:latin typeface="Century Gothic"/>
              <a:ea typeface="Times New Roman"/>
              <a:cs typeface="Century Gothic"/>
              <a:sym typeface="Times New Roman"/>
            </a:endParaRPr>
          </a:p>
          <a:p>
            <a:pPr marL="457200" lvl="0" indent="-228600">
              <a:buClr>
                <a:schemeClr val="dk1"/>
              </a:buClr>
              <a:buSzPct val="100000"/>
              <a:buFont typeface="Times New Roman"/>
            </a:pPr>
            <a:r>
              <a:rPr lang="en-US" sz="2100" dirty="0" smtClean="0">
                <a:solidFill>
                  <a:schemeClr val="dk1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A book </a:t>
            </a:r>
            <a:r>
              <a:rPr lang="en-US" sz="2100" dirty="0">
                <a:solidFill>
                  <a:schemeClr val="dk1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donation </a:t>
            </a:r>
            <a:r>
              <a:rPr lang="en-US" sz="2100" dirty="0" smtClean="0">
                <a:solidFill>
                  <a:schemeClr val="dk1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is recommended </a:t>
            </a:r>
            <a:r>
              <a:rPr lang="en-US" sz="2100" dirty="0">
                <a:solidFill>
                  <a:schemeClr val="dk1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if families are wanting to celebrate in </a:t>
            </a:r>
            <a:r>
              <a:rPr lang="en-US" sz="2100" dirty="0" smtClean="0">
                <a:solidFill>
                  <a:schemeClr val="dk1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class.</a:t>
            </a:r>
          </a:p>
          <a:p>
            <a:pPr marL="457200" lvl="0" indent="-228600">
              <a:buClr>
                <a:schemeClr val="dk1"/>
              </a:buClr>
              <a:buSzPct val="100000"/>
              <a:buFont typeface="Times New Roman"/>
            </a:pPr>
            <a:endParaRPr lang="en-US" sz="2100" dirty="0">
              <a:solidFill>
                <a:schemeClr val="dk1"/>
              </a:solidFill>
              <a:latin typeface="Century Gothic"/>
              <a:ea typeface="Times New Roman"/>
              <a:cs typeface="Century Gothic"/>
              <a:sym typeface="Times New Roman"/>
            </a:endParaRPr>
          </a:p>
          <a:p>
            <a:pPr marL="457200" lvl="0" indent="-228600" algn="ctr">
              <a:buClr>
                <a:schemeClr val="dk1"/>
              </a:buClr>
              <a:buSzPct val="100000"/>
              <a:buFont typeface="Times New Roman"/>
            </a:pPr>
            <a:r>
              <a:rPr lang="en-US" sz="2100" b="1" dirty="0" smtClean="0">
                <a:solidFill>
                  <a:schemeClr val="dk1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Latex </a:t>
            </a:r>
            <a:r>
              <a:rPr lang="en-US" sz="2100" b="1" dirty="0">
                <a:solidFill>
                  <a:schemeClr val="dk1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Balloons are not allowed at </a:t>
            </a:r>
            <a:endParaRPr lang="en-US" sz="2100" b="1" dirty="0" smtClean="0">
              <a:solidFill>
                <a:schemeClr val="dk1"/>
              </a:solidFill>
              <a:latin typeface="Century Gothic"/>
              <a:ea typeface="Times New Roman"/>
              <a:cs typeface="Century Gothic"/>
              <a:sym typeface="Times New Roman"/>
            </a:endParaRPr>
          </a:p>
          <a:p>
            <a:pPr marL="457200" lvl="0" indent="-228600" algn="ctr">
              <a:buClr>
                <a:schemeClr val="dk1"/>
              </a:buClr>
              <a:buSzPct val="100000"/>
              <a:buFont typeface="Times New Roman"/>
            </a:pPr>
            <a:r>
              <a:rPr lang="en-US" sz="2100" b="1" dirty="0" smtClean="0">
                <a:solidFill>
                  <a:schemeClr val="dk1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school due </a:t>
            </a:r>
            <a:r>
              <a:rPr lang="en-US" sz="2100" b="1" dirty="0">
                <a:solidFill>
                  <a:schemeClr val="dk1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to </a:t>
            </a:r>
            <a:r>
              <a:rPr lang="en-US" sz="2100" b="1" dirty="0" smtClean="0">
                <a:solidFill>
                  <a:schemeClr val="dk1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allergies. </a:t>
            </a:r>
            <a:endParaRPr lang="en-US" sz="2100" b="1" dirty="0">
              <a:solidFill>
                <a:schemeClr val="dk1"/>
              </a:solidFill>
              <a:latin typeface="Century Gothic"/>
              <a:ea typeface="Times New Roman"/>
              <a:cs typeface="Century Gothic"/>
              <a:sym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/>
              <a:cs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9906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Marker Felt"/>
                <a:cs typeface="Marker Felt"/>
              </a:rPr>
              <a:t>Snack / Lunch Money</a:t>
            </a:r>
            <a:endParaRPr lang="en-US" sz="4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Marker Felt"/>
              <a:cs typeface="Marker Fe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752600"/>
            <a:ext cx="7315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Snack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: Healthy snacks only allowed </a:t>
            </a:r>
          </a:p>
          <a:p>
            <a:endParaRPr lang="en-US" sz="2800" b="1" dirty="0">
              <a:solidFill>
                <a:srgbClr val="000000"/>
              </a:solidFill>
              <a:latin typeface="Century Gothic"/>
              <a:ea typeface="Times New Roman"/>
              <a:cs typeface="Century Gothic"/>
              <a:sym typeface="Times New Roman"/>
            </a:endParaRPr>
          </a:p>
          <a:p>
            <a:r>
              <a:rPr lang="en-US" sz="2800" b="1" dirty="0" smtClean="0">
                <a:solidFill>
                  <a:schemeClr val="dk1"/>
                </a:solidFill>
                <a:latin typeface="Century Gothic"/>
                <a:ea typeface="Comic Sans MS"/>
                <a:cs typeface="Century Gothic"/>
                <a:sym typeface="Comic Sans MS"/>
              </a:rPr>
              <a:t>Lunch </a:t>
            </a:r>
            <a:r>
              <a:rPr lang="en-US" sz="2800" b="1" dirty="0">
                <a:solidFill>
                  <a:schemeClr val="dk1"/>
                </a:solidFill>
                <a:latin typeface="Century Gothic"/>
                <a:ea typeface="Comic Sans MS"/>
                <a:cs typeface="Century Gothic"/>
                <a:sym typeface="Comic Sans MS"/>
              </a:rPr>
              <a:t>Money Procedures:</a:t>
            </a:r>
          </a:p>
          <a:p>
            <a:pPr lvl="0" algn="just">
              <a:buClr>
                <a:schemeClr val="dk1"/>
              </a:buClr>
            </a:pPr>
            <a:endParaRPr lang="en-US" sz="2800" dirty="0">
              <a:solidFill>
                <a:schemeClr val="dk1"/>
              </a:solidFill>
              <a:latin typeface="Century Gothic"/>
              <a:ea typeface="Comic Sans MS"/>
              <a:cs typeface="Century Gothic"/>
              <a:sym typeface="Comic Sans MS"/>
            </a:endParaRPr>
          </a:p>
          <a:p>
            <a:pPr marL="457200" lvl="0" indent="-457200">
              <a:buClr>
                <a:schemeClr val="dk1"/>
              </a:buClr>
              <a:buSzPct val="78571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entury Gothic"/>
                <a:ea typeface="Comic Sans MS"/>
                <a:cs typeface="Century Gothic"/>
                <a:sym typeface="Comic Sans MS"/>
              </a:rPr>
              <a:t>C</a:t>
            </a:r>
            <a:r>
              <a:rPr lang="en-US" sz="2800" dirty="0" smtClean="0">
                <a:solidFill>
                  <a:schemeClr val="dk1"/>
                </a:solidFill>
                <a:latin typeface="Century Gothic"/>
                <a:ea typeface="Comic Sans MS"/>
                <a:cs typeface="Century Gothic"/>
                <a:sym typeface="Comic Sans MS"/>
              </a:rPr>
              <a:t>heck </a:t>
            </a:r>
            <a:r>
              <a:rPr lang="en-US" sz="2800" dirty="0">
                <a:solidFill>
                  <a:schemeClr val="dk1"/>
                </a:solidFill>
                <a:latin typeface="Century Gothic"/>
                <a:ea typeface="Comic Sans MS"/>
                <a:cs typeface="Century Gothic"/>
                <a:sym typeface="Comic Sans MS"/>
              </a:rPr>
              <a:t>made out to the School </a:t>
            </a:r>
            <a:r>
              <a:rPr lang="en-US" sz="2800" dirty="0" smtClean="0">
                <a:solidFill>
                  <a:schemeClr val="dk1"/>
                </a:solidFill>
                <a:latin typeface="Century Gothic"/>
                <a:ea typeface="Comic Sans MS"/>
                <a:cs typeface="Century Gothic"/>
                <a:sym typeface="Comic Sans MS"/>
              </a:rPr>
              <a:t>Cafe</a:t>
            </a:r>
          </a:p>
          <a:p>
            <a:pPr lvl="0">
              <a:buClr>
                <a:schemeClr val="dk1"/>
              </a:buClr>
              <a:buSzPct val="78571"/>
            </a:pPr>
            <a:r>
              <a:rPr lang="en-US" sz="2800" dirty="0" smtClean="0">
                <a:solidFill>
                  <a:schemeClr val="dk1"/>
                </a:solidFill>
                <a:latin typeface="Century Gothic"/>
                <a:ea typeface="Comic Sans MS"/>
                <a:cs typeface="Century Gothic"/>
                <a:sym typeface="Comic Sans MS"/>
              </a:rPr>
              <a:t>put </a:t>
            </a:r>
            <a:r>
              <a:rPr lang="en-US" sz="2800" dirty="0">
                <a:solidFill>
                  <a:schemeClr val="dk1"/>
                </a:solidFill>
                <a:latin typeface="Century Gothic"/>
                <a:ea typeface="Comic Sans MS"/>
                <a:cs typeface="Century Gothic"/>
                <a:sym typeface="Comic Sans MS"/>
              </a:rPr>
              <a:t>your students first and last name with their pin number on the memo </a:t>
            </a:r>
            <a:r>
              <a:rPr lang="en-US" sz="2800" dirty="0" smtClean="0">
                <a:solidFill>
                  <a:schemeClr val="dk1"/>
                </a:solidFill>
                <a:latin typeface="Century Gothic"/>
                <a:ea typeface="Comic Sans MS"/>
                <a:cs typeface="Century Gothic"/>
                <a:sym typeface="Comic Sans MS"/>
              </a:rPr>
              <a:t>Cash - </a:t>
            </a:r>
            <a:r>
              <a:rPr lang="en-US" sz="2800" dirty="0">
                <a:solidFill>
                  <a:schemeClr val="dk1"/>
                </a:solidFill>
                <a:latin typeface="Century Gothic"/>
                <a:ea typeface="Comic Sans MS"/>
                <a:cs typeface="Century Gothic"/>
                <a:sym typeface="Comic Sans MS"/>
              </a:rPr>
              <a:t>write your student’s first </a:t>
            </a:r>
            <a:r>
              <a:rPr lang="en-US" sz="2800" dirty="0" smtClean="0">
                <a:solidFill>
                  <a:schemeClr val="dk1"/>
                </a:solidFill>
                <a:latin typeface="Century Gothic"/>
                <a:ea typeface="Comic Sans MS"/>
                <a:cs typeface="Century Gothic"/>
                <a:sym typeface="Comic Sans MS"/>
              </a:rPr>
              <a:t>and last </a:t>
            </a:r>
            <a:r>
              <a:rPr lang="en-US" sz="2800" dirty="0">
                <a:solidFill>
                  <a:schemeClr val="dk1"/>
                </a:solidFill>
                <a:latin typeface="Century Gothic"/>
                <a:ea typeface="Comic Sans MS"/>
                <a:cs typeface="Century Gothic"/>
                <a:sym typeface="Comic Sans MS"/>
              </a:rPr>
              <a:t>name with their pin on the outside of the </a:t>
            </a:r>
            <a:r>
              <a:rPr lang="en-US" sz="2800" dirty="0" smtClean="0">
                <a:solidFill>
                  <a:schemeClr val="dk1"/>
                </a:solidFill>
                <a:latin typeface="Century Gothic"/>
                <a:ea typeface="Comic Sans MS"/>
                <a:cs typeface="Century Gothic"/>
                <a:sym typeface="Comic Sans MS"/>
              </a:rPr>
              <a:t>envelope</a:t>
            </a:r>
          </a:p>
          <a:p>
            <a:pPr marL="457200" lvl="0" indent="-457200">
              <a:buClr>
                <a:schemeClr val="dk1"/>
              </a:buClr>
              <a:buSzPct val="78571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entury Gothic"/>
                <a:ea typeface="Comic Sans MS"/>
                <a:cs typeface="Century Gothic"/>
                <a:sym typeface="Comic Sans MS"/>
              </a:rPr>
              <a:t>D</a:t>
            </a:r>
            <a:r>
              <a:rPr lang="en-US" sz="2800" dirty="0" smtClean="0">
                <a:solidFill>
                  <a:schemeClr val="dk1"/>
                </a:solidFill>
                <a:latin typeface="Century Gothic"/>
                <a:ea typeface="Comic Sans MS"/>
                <a:cs typeface="Century Gothic"/>
                <a:sym typeface="Comic Sans MS"/>
              </a:rPr>
              <a:t>eliver </a:t>
            </a:r>
            <a:r>
              <a:rPr lang="en-US" sz="2800" dirty="0">
                <a:solidFill>
                  <a:schemeClr val="dk1"/>
                </a:solidFill>
                <a:latin typeface="Century Gothic"/>
                <a:ea typeface="Comic Sans MS"/>
                <a:cs typeface="Century Gothic"/>
                <a:sym typeface="Comic Sans MS"/>
              </a:rPr>
              <a:t>payments </a:t>
            </a:r>
            <a:r>
              <a:rPr lang="en-US" sz="2800" dirty="0" smtClean="0">
                <a:solidFill>
                  <a:schemeClr val="dk1"/>
                </a:solidFill>
                <a:latin typeface="Century Gothic"/>
                <a:ea typeface="Comic Sans MS"/>
                <a:cs typeface="Century Gothic"/>
                <a:sym typeface="Comic Sans MS"/>
              </a:rPr>
              <a:t>- Nutrition Services</a:t>
            </a:r>
          </a:p>
          <a:p>
            <a:pPr lvl="0">
              <a:buClr>
                <a:schemeClr val="dk1"/>
              </a:buClr>
              <a:buSzPct val="78571"/>
            </a:pPr>
            <a:r>
              <a:rPr lang="en-US" sz="2800" dirty="0" smtClean="0">
                <a:solidFill>
                  <a:schemeClr val="dk1"/>
                </a:solidFill>
                <a:latin typeface="Century Gothic"/>
                <a:ea typeface="Comic Sans MS"/>
                <a:cs typeface="Century Gothic"/>
                <a:sym typeface="Comic Sans MS"/>
              </a:rPr>
              <a:t> in </a:t>
            </a:r>
            <a:r>
              <a:rPr lang="en-US" sz="2800" dirty="0">
                <a:solidFill>
                  <a:schemeClr val="dk1"/>
                </a:solidFill>
                <a:latin typeface="Century Gothic"/>
                <a:ea typeface="Comic Sans MS"/>
                <a:cs typeface="Century Gothic"/>
                <a:sym typeface="Comic Sans MS"/>
              </a:rPr>
              <a:t>the </a:t>
            </a:r>
            <a:r>
              <a:rPr lang="en-US" sz="2800" dirty="0" smtClean="0">
                <a:solidFill>
                  <a:schemeClr val="dk1"/>
                </a:solidFill>
                <a:latin typeface="Century Gothic"/>
                <a:ea typeface="Comic Sans MS"/>
                <a:cs typeface="Century Gothic"/>
                <a:sym typeface="Comic Sans MS"/>
              </a:rPr>
              <a:t>cafeteria, drop box </a:t>
            </a:r>
            <a:r>
              <a:rPr lang="en-US" sz="2800" dirty="0">
                <a:solidFill>
                  <a:schemeClr val="dk1"/>
                </a:solidFill>
                <a:latin typeface="Century Gothic"/>
                <a:ea typeface="Comic Sans MS"/>
                <a:cs typeface="Century Gothic"/>
                <a:sym typeface="Comic Sans MS"/>
              </a:rPr>
              <a:t>in the </a:t>
            </a:r>
          </a:p>
          <a:p>
            <a:pPr lvl="0">
              <a:buClr>
                <a:schemeClr val="dk1"/>
              </a:buClr>
              <a:buSzPct val="78571"/>
            </a:pPr>
            <a:r>
              <a:rPr lang="en-US" sz="2800" dirty="0" smtClean="0">
                <a:solidFill>
                  <a:schemeClr val="dk1"/>
                </a:solidFill>
                <a:latin typeface="Century Gothic"/>
                <a:ea typeface="Comic Sans MS"/>
                <a:cs typeface="Century Gothic"/>
                <a:sym typeface="Comic Sans MS"/>
              </a:rPr>
              <a:t>main office</a:t>
            </a:r>
          </a:p>
          <a:p>
            <a:pPr marL="457200" lvl="0" indent="-457200">
              <a:buClr>
                <a:schemeClr val="dk1"/>
              </a:buClr>
              <a:buSzPct val="78571"/>
              <a:buFont typeface="Arial"/>
              <a:buChar char="•"/>
            </a:pPr>
            <a:r>
              <a:rPr lang="en-US" sz="2800" dirty="0" smtClean="0">
                <a:solidFill>
                  <a:schemeClr val="dk1"/>
                </a:solidFill>
                <a:latin typeface="Century Gothic"/>
                <a:ea typeface="Comic Sans MS"/>
                <a:cs typeface="Century Gothic"/>
                <a:sym typeface="Comic Sans MS"/>
              </a:rPr>
              <a:t>Online </a:t>
            </a:r>
            <a:r>
              <a:rPr lang="en-US" sz="2800" u="sng" dirty="0" smtClean="0">
                <a:solidFill>
                  <a:schemeClr val="hlink"/>
                </a:solidFill>
                <a:latin typeface="Century Gothic"/>
                <a:ea typeface="Comic Sans MS"/>
                <a:cs typeface="Century Gothic"/>
                <a:sym typeface="Comic Sans MS"/>
                <a:hlinkClick r:id="rId3"/>
              </a:rPr>
              <a:t>www.mealpayplus.com</a:t>
            </a:r>
            <a:endParaRPr lang="en-US" sz="2800" dirty="0" smtClean="0">
              <a:solidFill>
                <a:schemeClr val="dk1"/>
              </a:solidFill>
              <a:latin typeface="Century Gothic"/>
              <a:ea typeface="Comic Sans MS"/>
              <a:cs typeface="Century Gothic"/>
              <a:sym typeface="Comic Sans MS"/>
            </a:endParaRPr>
          </a:p>
          <a:p>
            <a:pPr marL="457200" lvl="0" indent="-457200">
              <a:buClr>
                <a:schemeClr val="dk1"/>
              </a:buClr>
              <a:buSzPct val="78571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entury Gothic"/>
                <a:ea typeface="Comic Sans MS"/>
                <a:cs typeface="Century Gothic"/>
                <a:sym typeface="Comic Sans MS"/>
              </a:rPr>
              <a:t>C</a:t>
            </a:r>
            <a:r>
              <a:rPr lang="en-US" sz="2800" dirty="0" smtClean="0">
                <a:solidFill>
                  <a:schemeClr val="dk1"/>
                </a:solidFill>
                <a:latin typeface="Century Gothic"/>
                <a:ea typeface="Comic Sans MS"/>
                <a:cs typeface="Century Gothic"/>
                <a:sym typeface="Comic Sans MS"/>
              </a:rPr>
              <a:t>all </a:t>
            </a:r>
            <a:r>
              <a:rPr lang="en-US" sz="2800" dirty="0">
                <a:solidFill>
                  <a:schemeClr val="dk1"/>
                </a:solidFill>
                <a:latin typeface="Century Gothic"/>
                <a:ea typeface="Comic Sans MS"/>
                <a:cs typeface="Century Gothic"/>
                <a:sym typeface="Comic Sans MS"/>
              </a:rPr>
              <a:t>800-816-6425 </a:t>
            </a:r>
            <a:r>
              <a:rPr lang="en-US" sz="2800" dirty="0" smtClean="0">
                <a:solidFill>
                  <a:schemeClr val="dk1"/>
                </a:solidFill>
                <a:latin typeface="Century Gothic"/>
                <a:ea typeface="Comic Sans MS"/>
                <a:cs typeface="Century Gothic"/>
                <a:sym typeface="Comic Sans MS"/>
              </a:rPr>
              <a:t>for a fee</a:t>
            </a:r>
            <a:endParaRPr lang="en-US" sz="2800" dirty="0">
              <a:solidFill>
                <a:schemeClr val="dk1"/>
              </a:solidFill>
              <a:latin typeface="Century Gothic"/>
              <a:ea typeface="Comic Sans MS"/>
              <a:cs typeface="Century Gothic"/>
              <a:sym typeface="Comic Sans MS"/>
            </a:endParaRPr>
          </a:p>
          <a:p>
            <a:endParaRPr lang="en-US" sz="3200" dirty="0">
              <a:solidFill>
                <a:srgbClr val="000000"/>
              </a:solidFill>
              <a:latin typeface="Century Gothic"/>
              <a:ea typeface="Times New Roman"/>
              <a:cs typeface="Century Gothic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380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9144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Marker Felt"/>
                <a:ea typeface="+mj-ea"/>
                <a:cs typeface="Marker Felt"/>
              </a:rPr>
              <a:t>Medication</a:t>
            </a: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Marker Felt"/>
              <a:ea typeface="+mj-ea"/>
              <a:cs typeface="Marker Fe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828800"/>
            <a:ext cx="73152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lvl="0" indent="-457200">
              <a:buClr>
                <a:schemeClr val="dk1"/>
              </a:buClr>
              <a:buSzPct val="36666"/>
              <a:buFont typeface="Arial"/>
              <a:buChar char="•"/>
            </a:pPr>
            <a:r>
              <a:rPr lang="en-US" sz="2400" u="sng" dirty="0" smtClean="0">
                <a:solidFill>
                  <a:schemeClr val="tx2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Not </a:t>
            </a:r>
            <a:r>
              <a:rPr lang="en-US" sz="2400" u="sng" dirty="0">
                <a:solidFill>
                  <a:schemeClr val="tx2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administered by </a:t>
            </a:r>
            <a:r>
              <a:rPr lang="en-US" sz="2400" u="sng" dirty="0" smtClean="0">
                <a:solidFill>
                  <a:schemeClr val="tx2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teachers</a:t>
            </a:r>
            <a:r>
              <a:rPr lang="en-US" sz="2400" dirty="0" smtClean="0">
                <a:solidFill>
                  <a:schemeClr val="tx2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  </a:t>
            </a:r>
          </a:p>
          <a:p>
            <a:pPr marL="457200" lvl="0" indent="-457200">
              <a:buClr>
                <a:schemeClr val="dk1"/>
              </a:buClr>
              <a:buSzPct val="36666"/>
              <a:buFont typeface="Arial"/>
              <a:buChar char="•"/>
            </a:pPr>
            <a:endParaRPr lang="en-US" sz="2400" dirty="0" smtClean="0">
              <a:solidFill>
                <a:schemeClr val="tx2"/>
              </a:solidFill>
              <a:latin typeface="Century Gothic"/>
              <a:ea typeface="Times New Roman"/>
              <a:cs typeface="Century Gothic"/>
              <a:sym typeface="Times New Roman"/>
            </a:endParaRPr>
          </a:p>
          <a:p>
            <a:pPr marL="457200" lvl="0" indent="-457200">
              <a:buClr>
                <a:schemeClr val="dk1"/>
              </a:buClr>
              <a:buSzPct val="36666"/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M</a:t>
            </a:r>
            <a:r>
              <a:rPr lang="en-US" sz="2400" dirty="0" smtClean="0">
                <a:solidFill>
                  <a:schemeClr val="tx2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ust </a:t>
            </a:r>
            <a:r>
              <a:rPr lang="en-US" sz="2400" dirty="0">
                <a:solidFill>
                  <a:schemeClr val="tx2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be dropped off in the office by a </a:t>
            </a:r>
            <a:r>
              <a:rPr lang="en-US" sz="2400" dirty="0" smtClean="0">
                <a:solidFill>
                  <a:schemeClr val="tx2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parent/guardian and</a:t>
            </a:r>
          </a:p>
          <a:p>
            <a:pPr marL="457200" lvl="0" indent="-457200">
              <a:buClr>
                <a:schemeClr val="dk1"/>
              </a:buClr>
              <a:buSzPct val="36666"/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kept </a:t>
            </a:r>
            <a:r>
              <a:rPr lang="en-US" sz="2400" dirty="0">
                <a:solidFill>
                  <a:schemeClr val="tx2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in and dispensed from the </a:t>
            </a:r>
            <a:r>
              <a:rPr lang="en-US" sz="2400" dirty="0" smtClean="0">
                <a:solidFill>
                  <a:schemeClr val="tx2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office.</a:t>
            </a:r>
          </a:p>
          <a:p>
            <a:pPr marL="457200" lvl="0" indent="-457200">
              <a:buClr>
                <a:schemeClr val="dk1"/>
              </a:buClr>
              <a:buSzPct val="36666"/>
              <a:buFont typeface="Arial"/>
              <a:buChar char="•"/>
            </a:pPr>
            <a:endParaRPr lang="en-US" sz="2400" dirty="0" smtClean="0">
              <a:solidFill>
                <a:schemeClr val="tx2"/>
              </a:solidFill>
              <a:latin typeface="Century Gothic"/>
              <a:ea typeface="Times New Roman"/>
              <a:cs typeface="Century Gothic"/>
              <a:sym typeface="Times New Roman"/>
            </a:endParaRPr>
          </a:p>
          <a:p>
            <a:pPr marL="457200" lvl="0" indent="-457200">
              <a:buClr>
                <a:schemeClr val="dk1"/>
              </a:buClr>
              <a:buSzPct val="36666"/>
              <a:buFont typeface="Arial"/>
              <a:buChar char="•"/>
            </a:pPr>
            <a:r>
              <a:rPr lang="en-US" sz="2400" u="sng" dirty="0" smtClean="0">
                <a:solidFill>
                  <a:schemeClr val="tx2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Medication </a:t>
            </a:r>
            <a:r>
              <a:rPr lang="en-US" sz="2400" u="sng" dirty="0">
                <a:solidFill>
                  <a:schemeClr val="tx2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Authorization Form</a:t>
            </a:r>
            <a:r>
              <a:rPr lang="en-US" sz="2400" dirty="0">
                <a:solidFill>
                  <a:schemeClr val="tx2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 must also be filled out and submitted to the </a:t>
            </a:r>
            <a:r>
              <a:rPr lang="en-US" sz="2400" dirty="0" smtClean="0">
                <a:solidFill>
                  <a:schemeClr val="tx2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office.</a:t>
            </a:r>
            <a:endParaRPr lang="en-US" sz="2400" dirty="0">
              <a:solidFill>
                <a:schemeClr val="tx2"/>
              </a:solidFill>
              <a:latin typeface="Century Gothic"/>
              <a:ea typeface="Times New Roman"/>
              <a:cs typeface="Century Gothic"/>
              <a:sym typeface="Times New Roman"/>
            </a:endParaRPr>
          </a:p>
          <a:p>
            <a:pPr marL="457200" lvl="0" indent="-228600">
              <a:buClr>
                <a:srgbClr val="000000"/>
              </a:buClr>
              <a:buSzPct val="100000"/>
              <a:buFont typeface="Times New Roman"/>
            </a:pPr>
            <a:endParaRPr lang="en-US" sz="3200" dirty="0">
              <a:solidFill>
                <a:srgbClr val="000000"/>
              </a:solidFill>
              <a:latin typeface="Century Gothic"/>
              <a:ea typeface="Times New Roman"/>
              <a:cs typeface="Century Gothic"/>
              <a:sym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/>
              <a:cs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4724400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6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8382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Marker Felt"/>
                <a:cs typeface="Marker Felt"/>
              </a:rPr>
              <a:t>Toys and Cell Phones</a:t>
            </a:r>
            <a:endParaRPr lang="en-US" sz="4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Marker Felt"/>
              <a:cs typeface="Marker Fe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676400"/>
            <a:ext cx="7315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/>
            <a:r>
              <a:rPr lang="en-US" sz="4000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If needed for emergencies, cell phones </a:t>
            </a:r>
            <a:r>
              <a:rPr lang="en-US" sz="4000" dirty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must be turned off and remain in the child’s backpack while on school property, including busses. </a:t>
            </a:r>
          </a:p>
          <a:p>
            <a:pPr marL="92710" lvl="0">
              <a:buClr>
                <a:schemeClr val="lt1"/>
              </a:buClr>
            </a:pPr>
            <a:endParaRPr lang="en-US" sz="4000" dirty="0">
              <a:solidFill>
                <a:srgbClr val="000000"/>
              </a:solidFill>
              <a:latin typeface="Century Gothic"/>
              <a:ea typeface="Times New Roman"/>
              <a:cs typeface="Century Gothic"/>
              <a:sym typeface="Times New Roman"/>
            </a:endParaRPr>
          </a:p>
          <a:p>
            <a:pPr marL="92710" lvl="0">
              <a:buClr>
                <a:schemeClr val="lt1"/>
              </a:buClr>
              <a:buSzPct val="60000"/>
            </a:pPr>
            <a:r>
              <a:rPr lang="en-US" sz="4000" dirty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Toys are </a:t>
            </a:r>
            <a:r>
              <a:rPr lang="en-US" sz="4000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not </a:t>
            </a:r>
            <a:r>
              <a:rPr lang="en-US" sz="4000" dirty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allowed on school property unless specified by their homeroom teacher. </a:t>
            </a:r>
          </a:p>
          <a:p>
            <a:pPr marL="92710" lvl="0">
              <a:buClr>
                <a:schemeClr val="lt1"/>
              </a:buClr>
            </a:pPr>
            <a:endParaRPr lang="en-US" sz="4000" dirty="0">
              <a:solidFill>
                <a:srgbClr val="000000"/>
              </a:solidFill>
              <a:latin typeface="Century Gothic"/>
              <a:ea typeface="Times New Roman"/>
              <a:cs typeface="Century Gothic"/>
              <a:sym typeface="Times New Roman"/>
            </a:endParaRPr>
          </a:p>
          <a:p>
            <a:pPr marL="92710" lvl="0">
              <a:buClr>
                <a:schemeClr val="lt1"/>
              </a:buClr>
              <a:buSzPct val="60000"/>
            </a:pPr>
            <a:r>
              <a:rPr lang="en-US" sz="4000" dirty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Other electronic devices should also stay at home so that they are not lost, stolen, or broken.  These are items that may distract your student from their learning.  </a:t>
            </a:r>
          </a:p>
          <a:p>
            <a:pPr marL="92710" lvl="0">
              <a:buClr>
                <a:schemeClr val="lt1"/>
              </a:buClr>
            </a:pPr>
            <a:endParaRPr lang="en-US" sz="4000" b="1" u="sng" dirty="0">
              <a:solidFill>
                <a:srgbClr val="000000"/>
              </a:solidFill>
              <a:latin typeface="Century Gothic"/>
              <a:ea typeface="Times New Roman"/>
              <a:cs typeface="Century Gothic"/>
              <a:sym typeface="Times New Roman"/>
            </a:endParaRPr>
          </a:p>
          <a:p>
            <a:pPr marL="92710" lvl="0">
              <a:buClr>
                <a:schemeClr val="lt1"/>
              </a:buClr>
              <a:buSzPct val="60000"/>
            </a:pPr>
            <a:r>
              <a:rPr lang="en-US" sz="4000" b="1" u="sng" dirty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McKinley is not responsible for lost, stolen, </a:t>
            </a:r>
            <a:r>
              <a:rPr lang="en-US" sz="4000" b="1" u="sng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or</a:t>
            </a:r>
          </a:p>
          <a:p>
            <a:pPr marL="92710" lvl="0">
              <a:buClr>
                <a:schemeClr val="lt1"/>
              </a:buClr>
              <a:buSzPct val="60000"/>
            </a:pPr>
            <a:r>
              <a:rPr lang="en-US" sz="4000" b="1" u="sng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 </a:t>
            </a:r>
            <a:r>
              <a:rPr lang="en-US" sz="4000" b="1" u="sng" dirty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broken items including cell phones.</a:t>
            </a:r>
            <a:r>
              <a:rPr lang="en-US" sz="4000" dirty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673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9144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Marker Felt"/>
                <a:ea typeface="+mj-ea"/>
                <a:cs typeface="Marker Felt"/>
              </a:rPr>
              <a:t>Brain Power!</a:t>
            </a: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Marker Felt"/>
              <a:ea typeface="+mj-ea"/>
              <a:cs typeface="Marker Fe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752600"/>
            <a:ext cx="73152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lvl="0" indent="-228600">
              <a:buClr>
                <a:srgbClr val="000000"/>
              </a:buClr>
              <a:buSzPct val="100000"/>
              <a:buFont typeface="Times New Roman"/>
            </a:pPr>
            <a:endParaRPr lang="en-US" sz="2000" dirty="0">
              <a:solidFill>
                <a:srgbClr val="000000"/>
              </a:solidFill>
              <a:latin typeface="Century Gothic"/>
              <a:ea typeface="Times New Roman"/>
              <a:cs typeface="Century Gothic"/>
              <a:sym typeface="Times New Roman"/>
            </a:endParaRPr>
          </a:p>
          <a:p>
            <a:pPr marL="457200" lvl="0" indent="-228600">
              <a:buClr>
                <a:srgbClr val="000000"/>
              </a:buClr>
              <a:buSzPct val="100000"/>
              <a:buFont typeface="Times New Roman"/>
            </a:pPr>
            <a:r>
              <a:rPr lang="en-US" sz="2000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~ Homework routine - very important  to designate </a:t>
            </a:r>
            <a:r>
              <a:rPr lang="en-US" sz="2000" dirty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a spot to put </a:t>
            </a:r>
            <a:r>
              <a:rPr lang="en-US" sz="2000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materials </a:t>
            </a:r>
            <a:r>
              <a:rPr lang="en-US" sz="2000" dirty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like books, pencils, </a:t>
            </a:r>
            <a:r>
              <a:rPr lang="en-US" sz="2000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etc</a:t>
            </a:r>
            <a:r>
              <a:rPr lang="en-US" sz="2000" dirty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.</a:t>
            </a:r>
          </a:p>
          <a:p>
            <a:pPr lvl="0"/>
            <a:endParaRPr lang="en-US" sz="2000" dirty="0">
              <a:solidFill>
                <a:srgbClr val="000000"/>
              </a:solidFill>
              <a:latin typeface="Century Gothic"/>
              <a:ea typeface="Times New Roman"/>
              <a:cs typeface="Century Gothic"/>
              <a:sym typeface="Times New Roman"/>
            </a:endParaRPr>
          </a:p>
          <a:p>
            <a:pPr marL="457200" lvl="0" indent="-228600">
              <a:buClr>
                <a:srgbClr val="000000"/>
              </a:buClr>
              <a:buSzPct val="100000"/>
              <a:buFont typeface="Times New Roman"/>
            </a:pPr>
            <a:r>
              <a:rPr lang="en-US" sz="2000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~ Sleep - the </a:t>
            </a:r>
            <a:r>
              <a:rPr lang="en-US" sz="2000" dirty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recommendation is </a:t>
            </a:r>
            <a:r>
              <a:rPr lang="en-US" sz="2000" b="1" dirty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10-11 hours a night </a:t>
            </a:r>
            <a:r>
              <a:rPr lang="en-US" sz="2000" dirty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for elementary-aged </a:t>
            </a:r>
            <a:r>
              <a:rPr lang="en-US" sz="2000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students</a:t>
            </a:r>
            <a:endParaRPr lang="en-US" sz="2000" dirty="0">
              <a:solidFill>
                <a:srgbClr val="000000"/>
              </a:solidFill>
              <a:latin typeface="Century Gothic"/>
              <a:ea typeface="Times New Roman"/>
              <a:cs typeface="Century Gothic"/>
              <a:sym typeface="Times New Roman"/>
            </a:endParaRPr>
          </a:p>
          <a:p>
            <a:pPr lvl="0"/>
            <a:endParaRPr lang="en-US" sz="2000" dirty="0">
              <a:solidFill>
                <a:srgbClr val="000000"/>
              </a:solidFill>
              <a:latin typeface="Century Gothic"/>
              <a:ea typeface="Times New Roman"/>
              <a:cs typeface="Century Gothic"/>
              <a:sym typeface="Times New Roman"/>
            </a:endParaRPr>
          </a:p>
          <a:p>
            <a:pPr marL="457200" lvl="0" indent="-228600">
              <a:buClr>
                <a:srgbClr val="000000"/>
              </a:buClr>
              <a:buSzPct val="100000"/>
              <a:buFont typeface="Times New Roman"/>
            </a:pPr>
            <a:r>
              <a:rPr lang="en-US" sz="2000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~ Breakfast (at </a:t>
            </a:r>
            <a:r>
              <a:rPr lang="en-US" sz="2000" dirty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home or in the </a:t>
            </a:r>
            <a:r>
              <a:rPr lang="en-US" sz="2000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cafeteria) </a:t>
            </a:r>
            <a:r>
              <a:rPr lang="en-US" sz="2000" dirty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before school will help be ready to learn for the day!</a:t>
            </a:r>
          </a:p>
          <a:p>
            <a:pPr lvl="0"/>
            <a:endParaRPr lang="en-US" sz="2000" dirty="0">
              <a:solidFill>
                <a:srgbClr val="000000"/>
              </a:solidFill>
              <a:latin typeface="Century Gothic"/>
              <a:ea typeface="Times New Roman"/>
              <a:cs typeface="Century Gothic"/>
              <a:sym typeface="Times New Roman"/>
            </a:endParaRPr>
          </a:p>
          <a:p>
            <a:pPr marL="457200" lvl="0" indent="-228600">
              <a:buClr>
                <a:srgbClr val="000000"/>
              </a:buClr>
              <a:buSzPct val="100000"/>
              <a:buFont typeface="Times New Roman"/>
            </a:pPr>
            <a:r>
              <a:rPr lang="en-US" sz="2000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~ Read </a:t>
            </a:r>
            <a:r>
              <a:rPr lang="en-US" sz="2000" dirty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to your </a:t>
            </a:r>
            <a:r>
              <a:rPr lang="en-US" sz="2000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child, in addition to their 30 </a:t>
            </a:r>
            <a:r>
              <a:rPr lang="en-US" sz="2000" dirty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minutes each </a:t>
            </a:r>
            <a:r>
              <a:rPr lang="en-US" sz="2000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day, for huge gains!</a:t>
            </a:r>
          </a:p>
          <a:p>
            <a:pPr marL="457200" lvl="0" indent="-228600">
              <a:buClr>
                <a:srgbClr val="000000"/>
              </a:buClr>
              <a:buSzPct val="100000"/>
              <a:buFont typeface="Times New Roman"/>
            </a:pPr>
            <a:endParaRPr lang="en-US" sz="3200" dirty="0">
              <a:solidFill>
                <a:srgbClr val="000000"/>
              </a:solidFill>
              <a:latin typeface="Century Gothic"/>
              <a:ea typeface="Times New Roman"/>
              <a:cs typeface="Century Gothic"/>
              <a:sym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/>
              <a:cs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/>
              <a:cs typeface="Century Gothic"/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800"/>
            <a:ext cx="1524000" cy="1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8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Marker Felt"/>
                <a:ea typeface="+mj-ea"/>
                <a:cs typeface="Marker Felt"/>
              </a:rPr>
              <a:t>Mrs. Starr</a:t>
            </a: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Marker Felt"/>
              <a:ea typeface="+mj-ea"/>
              <a:cs typeface="Marker Fe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95400" y="1905000"/>
            <a:ext cx="6934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/>
                <a:cs typeface="Century Gothic"/>
              </a:rPr>
              <a:t>Twenty-fourth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/>
                <a:cs typeface="Century Gothic"/>
              </a:rPr>
              <a:t> year of teaching!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/>
              <a:cs typeface="Century Gothic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dirty="0" smtClean="0">
                <a:latin typeface="Century Gothic"/>
                <a:cs typeface="Century Gothic"/>
              </a:rPr>
              <a:t>Graduated from Pepperdine (undergrad) and Cal State Northridge (2 Masters)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noProof="0" dirty="0" smtClean="0">
                <a:latin typeface="Century Gothic"/>
                <a:cs typeface="Century Gothic"/>
              </a:rPr>
              <a:t>Husband, Mathew, teaches at SHS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noProof="0" dirty="0" smtClean="0">
                <a:latin typeface="Century Gothic"/>
                <a:cs typeface="Century Gothic"/>
              </a:rPr>
              <a:t>Jake, my son, 1</a:t>
            </a:r>
            <a:r>
              <a:rPr lang="en-US" sz="2400" baseline="30000" noProof="0" dirty="0" smtClean="0">
                <a:latin typeface="Century Gothic"/>
                <a:cs typeface="Century Gothic"/>
              </a:rPr>
              <a:t>st</a:t>
            </a:r>
            <a:r>
              <a:rPr lang="en-US" sz="2400" noProof="0" dirty="0" smtClean="0">
                <a:latin typeface="Century Gothic"/>
                <a:cs typeface="Century Gothic"/>
              </a:rPr>
              <a:t> grade at Sato Elementary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Century Gothic"/>
                <a:cs typeface="Century Gothic"/>
              </a:rPr>
              <a:t>In</a:t>
            </a:r>
            <a:r>
              <a:rPr kumimoji="0" lang="en-US" sz="2400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Century Gothic"/>
                <a:cs typeface="Century Gothic"/>
              </a:rPr>
              <a:t> my “free” time, I love to exercise, read, talk, travel, and play with my family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9144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Marker Felt"/>
                <a:ea typeface="+mj-ea"/>
                <a:cs typeface="Marker Felt"/>
              </a:rPr>
              <a:t>Communication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66800" y="1828800"/>
            <a:ext cx="71628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lvl="0" indent="-228600">
              <a:buClr>
                <a:srgbClr val="000000"/>
              </a:buClr>
              <a:buSzPct val="100000"/>
              <a:buFont typeface="Times New Roman"/>
            </a:pPr>
            <a:r>
              <a:rPr lang="en-US" sz="2400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~ Weekly Newsletters: Friday night emails and uploaded to </a:t>
            </a:r>
            <a:r>
              <a:rPr lang="en-US" sz="2400" dirty="0" err="1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starrmckinley.weebly.com</a:t>
            </a:r>
            <a:endParaRPr lang="en-US" sz="2400" dirty="0" smtClean="0">
              <a:solidFill>
                <a:srgbClr val="000000"/>
              </a:solidFill>
              <a:latin typeface="Century Gothic"/>
              <a:ea typeface="Times New Roman"/>
              <a:cs typeface="Century Gothic"/>
              <a:sym typeface="Times New Roman"/>
            </a:endParaRPr>
          </a:p>
          <a:p>
            <a:pPr marL="457200" lvl="0" indent="-228600">
              <a:buClr>
                <a:srgbClr val="000000"/>
              </a:buClr>
              <a:buSzPct val="100000"/>
              <a:buFont typeface="Times New Roman"/>
            </a:pPr>
            <a:endParaRPr lang="en-US" sz="2400" dirty="0">
              <a:solidFill>
                <a:srgbClr val="000000"/>
              </a:solidFill>
              <a:latin typeface="Century Gothic"/>
              <a:ea typeface="Times New Roman"/>
              <a:cs typeface="Century Gothic"/>
              <a:sym typeface="Times New Roman"/>
            </a:endParaRPr>
          </a:p>
          <a:p>
            <a:pPr marL="457200" lvl="0" indent="-228600">
              <a:buClr>
                <a:srgbClr val="000000"/>
              </a:buClr>
              <a:buSzPct val="100000"/>
              <a:buFont typeface="Times New Roman"/>
            </a:pPr>
            <a:r>
              <a:rPr lang="en-US" sz="2400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~ Wednesday Weeklies: personal message, please sign and return by Friday</a:t>
            </a:r>
          </a:p>
          <a:p>
            <a:pPr marL="457200" lvl="0" indent="-228600">
              <a:buClr>
                <a:srgbClr val="000000"/>
              </a:buClr>
              <a:buSzPct val="100000"/>
              <a:buFont typeface="Times New Roman"/>
            </a:pPr>
            <a:endParaRPr lang="en-US" sz="2400" dirty="0" smtClean="0">
              <a:solidFill>
                <a:srgbClr val="000000"/>
              </a:solidFill>
              <a:latin typeface="Century Gothic"/>
              <a:ea typeface="Times New Roman"/>
              <a:cs typeface="Century Gothic"/>
              <a:sym typeface="Times New Roman"/>
            </a:endParaRPr>
          </a:p>
          <a:p>
            <a:pPr marL="457200" lvl="0" indent="-228600">
              <a:buClr>
                <a:srgbClr val="000000"/>
              </a:buClr>
              <a:buSzPct val="100000"/>
              <a:buFont typeface="Times New Roman"/>
            </a:pPr>
            <a:r>
              <a:rPr lang="en-US" sz="2400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~ Emailed messages: respond within 24 hours,</a:t>
            </a:r>
          </a:p>
          <a:p>
            <a:pPr marL="457200" lvl="0" indent="-228600">
              <a:buClr>
                <a:srgbClr val="000000"/>
              </a:buClr>
              <a:buSzPct val="100000"/>
              <a:buFont typeface="Times New Roman"/>
            </a:pPr>
            <a:r>
              <a:rPr lang="en-US" sz="2400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Deborah_Starr@beaverton.k12.or.us</a:t>
            </a:r>
          </a:p>
          <a:p>
            <a:pPr marL="457200" lvl="0" indent="-228600">
              <a:buClr>
                <a:srgbClr val="000000"/>
              </a:buClr>
              <a:buSzPct val="100000"/>
              <a:buFont typeface="Times New Roman"/>
            </a:pPr>
            <a:endParaRPr lang="en-US" sz="2400" dirty="0" smtClean="0">
              <a:solidFill>
                <a:srgbClr val="000000"/>
              </a:solidFill>
              <a:latin typeface="Century Gothic"/>
              <a:ea typeface="Times New Roman"/>
              <a:cs typeface="Century Gothic"/>
              <a:sym typeface="Times New Roman"/>
            </a:endParaRPr>
          </a:p>
          <a:p>
            <a:pPr marL="457200" lvl="0" indent="-228600">
              <a:buClr>
                <a:srgbClr val="000000"/>
              </a:buClr>
              <a:buSzPct val="100000"/>
              <a:buFont typeface="Times New Roman"/>
            </a:pPr>
            <a:r>
              <a:rPr lang="en-US" sz="2400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~ Calls: go through the Office 503-356-2180</a:t>
            </a:r>
            <a:endParaRPr lang="en-US" sz="2400" dirty="0">
              <a:solidFill>
                <a:srgbClr val="000000"/>
              </a:solidFill>
              <a:latin typeface="Century Gothic"/>
              <a:ea typeface="Times New Roman"/>
              <a:cs typeface="Century Gothic"/>
              <a:sym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/>
              <a:cs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5300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Marker Felt"/>
                <a:cs typeface="Marker Felt"/>
              </a:rPr>
              <a:t>Volunteer at McKinley</a:t>
            </a:r>
            <a:endParaRPr lang="en-US" sz="4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Marker Felt"/>
              <a:cs typeface="Marker Fe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828800"/>
            <a:ext cx="73152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spcBef>
                <a:spcPts val="420"/>
              </a:spcBef>
            </a:pPr>
            <a:r>
              <a:rPr lang="en-US" sz="2400" dirty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Possible volunteer </a:t>
            </a:r>
            <a:r>
              <a:rPr lang="en-US" sz="2400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activities: </a:t>
            </a:r>
          </a:p>
          <a:p>
            <a:pPr marL="457200" lvl="0" indent="-457200">
              <a:spcBef>
                <a:spcPts val="42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assisting </a:t>
            </a:r>
            <a:r>
              <a:rPr lang="en-US" sz="2400" dirty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in the </a:t>
            </a:r>
            <a:r>
              <a:rPr lang="en-US" sz="2400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classroom </a:t>
            </a:r>
          </a:p>
          <a:p>
            <a:pPr marL="457200" lvl="0" indent="-457200">
              <a:spcBef>
                <a:spcPts val="42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making </a:t>
            </a:r>
            <a:r>
              <a:rPr lang="en-US" sz="2400" dirty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copies </a:t>
            </a:r>
            <a:endParaRPr lang="en-US" sz="2400" dirty="0" smtClean="0">
              <a:solidFill>
                <a:srgbClr val="000000"/>
              </a:solidFill>
              <a:latin typeface="Century Gothic"/>
              <a:ea typeface="Times New Roman"/>
              <a:cs typeface="Century Gothic"/>
              <a:sym typeface="Times New Roman"/>
            </a:endParaRPr>
          </a:p>
          <a:p>
            <a:pPr marL="457200" lvl="0" indent="-457200">
              <a:spcBef>
                <a:spcPts val="42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field trips</a:t>
            </a:r>
            <a:endParaRPr lang="en-US" sz="2400" dirty="0">
              <a:solidFill>
                <a:srgbClr val="000000"/>
              </a:solidFill>
              <a:latin typeface="Century Gothic"/>
              <a:ea typeface="Times New Roman"/>
              <a:cs typeface="Century Gothic"/>
              <a:sym typeface="Times New Roman"/>
            </a:endParaRPr>
          </a:p>
          <a:p>
            <a:pPr marL="457200" lvl="0" indent="-457200">
              <a:spcBef>
                <a:spcPts val="42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special </a:t>
            </a:r>
            <a:r>
              <a:rPr lang="en-US" sz="2400" dirty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school activities and </a:t>
            </a:r>
            <a:r>
              <a:rPr lang="en-US" sz="2400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events</a:t>
            </a:r>
            <a:endParaRPr lang="en-US" sz="2400" dirty="0">
              <a:solidFill>
                <a:srgbClr val="000000"/>
              </a:solidFill>
              <a:latin typeface="Century Gothic"/>
              <a:ea typeface="Times New Roman"/>
              <a:cs typeface="Century Gothic"/>
              <a:sym typeface="Times New Roman"/>
            </a:endParaRPr>
          </a:p>
          <a:p>
            <a:pPr marL="457200" lvl="0" indent="-457200">
              <a:spcBef>
                <a:spcPts val="420"/>
              </a:spcBef>
              <a:buFont typeface="Arial"/>
              <a:buChar char="•"/>
            </a:pPr>
            <a:r>
              <a:rPr lang="en-US" sz="2400" b="1" u="sng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Art </a:t>
            </a:r>
            <a:r>
              <a:rPr lang="en-US" sz="2400" b="1" u="sng" dirty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Literacy </a:t>
            </a:r>
            <a:endParaRPr lang="en-US" sz="2400" b="1" u="sng" dirty="0" smtClean="0">
              <a:solidFill>
                <a:srgbClr val="000000"/>
              </a:solidFill>
              <a:latin typeface="Century Gothic"/>
              <a:ea typeface="Times New Roman"/>
              <a:cs typeface="Century Gothic"/>
              <a:sym typeface="Times New Roman"/>
            </a:endParaRPr>
          </a:p>
          <a:p>
            <a:pPr marL="457200" lvl="0" indent="-457200">
              <a:spcBef>
                <a:spcPts val="42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Projects at home</a:t>
            </a:r>
          </a:p>
          <a:p>
            <a:pPr lvl="0">
              <a:spcBef>
                <a:spcPts val="420"/>
              </a:spcBef>
            </a:pPr>
            <a:endParaRPr lang="en-US" sz="2400" dirty="0">
              <a:solidFill>
                <a:srgbClr val="000000"/>
              </a:solidFill>
              <a:latin typeface="Century Gothic"/>
              <a:ea typeface="Times New Roman"/>
              <a:cs typeface="Century Gothic"/>
              <a:sym typeface="Times New Roman"/>
            </a:endParaRPr>
          </a:p>
          <a:p>
            <a:pPr lvl="0">
              <a:spcBef>
                <a:spcPts val="420"/>
              </a:spcBef>
            </a:pPr>
            <a:r>
              <a:rPr lang="en-US" sz="2400" b="1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Don’t Forget</a:t>
            </a:r>
            <a:r>
              <a:rPr lang="en-US" sz="2400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: background </a:t>
            </a:r>
            <a:r>
              <a:rPr lang="en-US" sz="2400" dirty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checks </a:t>
            </a:r>
            <a:r>
              <a:rPr lang="en-US" sz="2400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online at </a:t>
            </a:r>
            <a:r>
              <a:rPr lang="en-US" sz="2400" u="sng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  <a:hlinkClick r:id="rId3"/>
              </a:rPr>
              <a:t>www.beaverton.k12.or.us/volunteer</a:t>
            </a:r>
            <a:r>
              <a:rPr lang="en-US" sz="2400" u="sng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(in the office or at home, free)</a:t>
            </a:r>
            <a:endParaRPr lang="en-US" sz="2400" dirty="0">
              <a:solidFill>
                <a:srgbClr val="000000"/>
              </a:solidFill>
              <a:latin typeface="Century Gothic"/>
              <a:ea typeface="Times New Roman"/>
              <a:cs typeface="Century Gothic"/>
              <a:sym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/>
              <a:cs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5972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9144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Marker Felt"/>
                <a:ea typeface="+mj-ea"/>
                <a:cs typeface="Marker Felt"/>
              </a:rPr>
              <a:t>Field Trips</a:t>
            </a: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Marker Felt"/>
              <a:ea typeface="+mj-ea"/>
              <a:cs typeface="Marker Fe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3200400"/>
            <a:ext cx="6477000" cy="2971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2000" dirty="0" smtClean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I </a:t>
            </a:r>
            <a:r>
              <a:rPr lang="en-US" sz="2000" dirty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will send home written notice of any field trips prior to the event. A parent or guardian must give written permission for a child to participate. Staff and Volunteer Chaperones provide field trip </a:t>
            </a:r>
            <a:r>
              <a:rPr lang="en-US" sz="2000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supervision (sorry, no siblings may attend). </a:t>
            </a:r>
            <a:r>
              <a:rPr lang="en-US" sz="2000" dirty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Parents must fill out the background </a:t>
            </a:r>
            <a:r>
              <a:rPr lang="en-US" sz="2000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check </a:t>
            </a:r>
            <a:r>
              <a:rPr lang="en-US" sz="2000" dirty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form and </a:t>
            </a:r>
            <a:r>
              <a:rPr lang="en-US" sz="2000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be </a:t>
            </a:r>
            <a:r>
              <a:rPr lang="en-US" sz="2000" dirty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approved before attending </a:t>
            </a:r>
            <a:r>
              <a:rPr lang="en-US" sz="2000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a field </a:t>
            </a:r>
            <a:r>
              <a:rPr lang="en-US" sz="2000" dirty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trip</a:t>
            </a:r>
            <a:r>
              <a:rPr lang="en-US" sz="2000" dirty="0" smtClean="0">
                <a:solidFill>
                  <a:srgbClr val="000000"/>
                </a:solidFill>
                <a:latin typeface="Century Gothic"/>
                <a:ea typeface="Times New Roman"/>
                <a:cs typeface="Century Gothic"/>
                <a:sym typeface="Times New Roman"/>
              </a:rPr>
              <a:t>.</a:t>
            </a:r>
          </a:p>
          <a:p>
            <a:pPr>
              <a:spcBef>
                <a:spcPct val="20000"/>
              </a:spcBef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447800"/>
            <a:ext cx="1701800" cy="172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1795272"/>
            <a:ext cx="2362200" cy="13228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752600"/>
            <a:ext cx="1905000" cy="13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66800" y="1371600"/>
            <a:ext cx="71628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3000" dirty="0" smtClean="0">
                <a:solidFill>
                  <a:schemeClr val="accent4">
                    <a:lumMod val="75000"/>
                  </a:schemeClr>
                </a:solidFill>
                <a:latin typeface="Chalkduster" charset="0"/>
                <a:ea typeface="Chalkduster" charset="0"/>
                <a:cs typeface="Chalkduster" charset="0"/>
              </a:rPr>
              <a:t>Thank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3000" dirty="0" smtClean="0">
                <a:solidFill>
                  <a:schemeClr val="accent4">
                    <a:lumMod val="75000"/>
                  </a:schemeClr>
                </a:solidFill>
                <a:latin typeface="Chalkduster" charset="0"/>
                <a:ea typeface="Chalkduster" charset="0"/>
                <a:cs typeface="Chalkduster" charset="0"/>
              </a:rPr>
              <a:t>You!</a:t>
            </a:r>
            <a:endParaRPr lang="en-US" sz="13000" dirty="0">
              <a:solidFill>
                <a:schemeClr val="accent4">
                  <a:lumMod val="75000"/>
                </a:schemeClr>
              </a:solidFill>
              <a:latin typeface="Chalkduster" charset="0"/>
              <a:ea typeface="Chalkduster" charset="0"/>
              <a:cs typeface="Chalkduster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en-US" sz="2800" dirty="0">
              <a:latin typeface="Century Gothic"/>
              <a:cs typeface="Century Gothic"/>
            </a:endParaRPr>
          </a:p>
          <a:p>
            <a:pPr marL="457200" lvl="0" indent="-228600">
              <a:buClr>
                <a:srgbClr val="000000"/>
              </a:buClr>
              <a:buSzPct val="100000"/>
              <a:buFont typeface="Times New Roman"/>
            </a:pPr>
            <a:endParaRPr lang="en-US" sz="3200" dirty="0">
              <a:solidFill>
                <a:srgbClr val="000000"/>
              </a:solidFill>
              <a:latin typeface="Century Gothic"/>
              <a:ea typeface="Times New Roman"/>
              <a:cs typeface="Century Gothic"/>
              <a:sym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/>
              <a:cs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5301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2362200"/>
            <a:ext cx="79248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8800" dirty="0" smtClean="0">
                <a:solidFill>
                  <a:srgbClr val="7030A0"/>
                </a:solidFill>
                <a:latin typeface="Century Gothic"/>
                <a:cs typeface="Century Gothic"/>
              </a:rPr>
              <a:t>Questions?</a:t>
            </a:r>
            <a:endParaRPr lang="en-US" sz="8800" dirty="0">
              <a:solidFill>
                <a:srgbClr val="7030A0"/>
              </a:solidFill>
              <a:latin typeface="Century Gothic"/>
              <a:cs typeface="Century Gothic"/>
            </a:endParaRPr>
          </a:p>
          <a:p>
            <a:pPr lvl="0" algn="ctr">
              <a:spcBef>
                <a:spcPct val="20000"/>
              </a:spcBef>
              <a:defRPr/>
            </a:pPr>
            <a:endParaRPr lang="en-US" sz="2800" dirty="0">
              <a:latin typeface="Century Gothic"/>
              <a:cs typeface="Century Gothic"/>
            </a:endParaRPr>
          </a:p>
          <a:p>
            <a:pPr marL="457200" lvl="0" indent="-228600">
              <a:buClr>
                <a:srgbClr val="000000"/>
              </a:buClr>
              <a:buSzPct val="100000"/>
              <a:buFont typeface="Times New Roman"/>
            </a:pPr>
            <a:endParaRPr lang="en-US" sz="3200" dirty="0">
              <a:solidFill>
                <a:srgbClr val="000000"/>
              </a:solidFill>
              <a:latin typeface="Century Gothic"/>
              <a:ea typeface="Times New Roman"/>
              <a:cs typeface="Century Gothic"/>
              <a:sym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/>
              <a:cs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768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-190500" y="-3048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Marker Felt"/>
                <a:ea typeface="+mj-ea"/>
                <a:cs typeface="Marker Felt"/>
              </a:rPr>
              <a:t>Message</a:t>
            </a:r>
            <a:r>
              <a:rPr kumimoji="0" lang="en-US" sz="3200" i="0" u="none" strike="noStrike" kern="1200" cap="none" spc="0" normalizeH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Marker Felt"/>
                <a:ea typeface="+mj-ea"/>
                <a:cs typeface="Marker Felt"/>
              </a:rPr>
              <a:t> from Mrs. </a:t>
            </a:r>
            <a:r>
              <a:rPr kumimoji="0" lang="en-US" sz="3200" i="0" u="none" strike="noStrike" kern="1200" cap="none" spc="0" normalizeH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Marker Felt"/>
                <a:ea typeface="+mj-ea"/>
                <a:cs typeface="Marker Felt"/>
              </a:rPr>
              <a:t>Pleau</a:t>
            </a:r>
            <a:endParaRPr kumimoji="0" lang="en-US" sz="32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Marker Felt"/>
              <a:ea typeface="+mj-ea"/>
              <a:cs typeface="Marker Fe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981200"/>
            <a:ext cx="7315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>
              <a:latin typeface="KG Primary Penmanship" pitchFamily="2" charset="0"/>
            </a:endParaRPr>
          </a:p>
        </p:txBody>
      </p:sp>
      <p:pic>
        <p:nvPicPr>
          <p:cNvPr id="5" name="Picture 2" descr="age1image11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0200" y="51054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youtu.be</a:t>
            </a:r>
            <a:r>
              <a:rPr lang="en-US" dirty="0">
                <a:hlinkClick r:id="rId4"/>
              </a:rPr>
              <a:t>/xWd1NY_9KgU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90700" y="2526268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/>
              <a:t> 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5578" y="1812019"/>
            <a:ext cx="3125622" cy="323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2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Marker Felt"/>
                <a:ea typeface="+mj-ea"/>
                <a:cs typeface="Marker Felt"/>
              </a:rPr>
              <a:t>Schedule M, T, </a:t>
            </a:r>
            <a:r>
              <a:rPr lang="en-US" sz="32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Marker Felt"/>
                <a:ea typeface="+mj-ea"/>
                <a:cs typeface="Marker Felt"/>
              </a:rPr>
              <a:t>Th</a:t>
            </a:r>
            <a:r>
              <a:rPr lang="en-US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Marker Felt"/>
                <a:ea typeface="+mj-ea"/>
                <a:cs typeface="Marker Felt"/>
              </a:rPr>
              <a:t>, F</a:t>
            </a:r>
            <a:endParaRPr kumimoji="0" lang="en-US" sz="32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Marker Felt"/>
              <a:ea typeface="+mj-ea"/>
              <a:cs typeface="Marker Fe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981200"/>
            <a:ext cx="7315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>
              <a:latin typeface="KG Primary Penmanship" pitchFamily="2" charset="0"/>
            </a:endParaRPr>
          </a:p>
        </p:txBody>
      </p:sp>
      <p:pic>
        <p:nvPicPr>
          <p:cNvPr id="1026" name="Picture 2" descr="age1image11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5400" y="1653572"/>
            <a:ext cx="6553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Mondays, Tuesdays, Thursdays, Fridays</a:t>
            </a:r>
            <a:endParaRPr lang="en-US" dirty="0"/>
          </a:p>
          <a:p>
            <a:r>
              <a:rPr lang="en-US" dirty="0" smtClean="0"/>
              <a:t>8:25-8:35 </a:t>
            </a:r>
            <a:r>
              <a:rPr lang="en-US" dirty="0"/>
              <a:t>Reading log meetings, morning warm-up</a:t>
            </a:r>
          </a:p>
          <a:p>
            <a:r>
              <a:rPr lang="en-US" dirty="0"/>
              <a:t>8:35-9:00 Community Circle</a:t>
            </a:r>
          </a:p>
          <a:p>
            <a:r>
              <a:rPr lang="en-US" dirty="0"/>
              <a:t>9:00-9:15 Reading Mini-lesson</a:t>
            </a:r>
          </a:p>
          <a:p>
            <a:r>
              <a:rPr lang="en-US" dirty="0"/>
              <a:t>9:15-9:55 Specials (Spanish, Music-S, PE-B, PE-P, Music-S)</a:t>
            </a:r>
          </a:p>
          <a:p>
            <a:r>
              <a:rPr lang="en-US" dirty="0"/>
              <a:t>9:55-10:35 Reading Workshop</a:t>
            </a:r>
          </a:p>
          <a:p>
            <a:r>
              <a:rPr lang="en-US" dirty="0"/>
              <a:t>10:35-10:50 Word Work</a:t>
            </a:r>
          </a:p>
          <a:p>
            <a:r>
              <a:rPr lang="en-US" dirty="0"/>
              <a:t>10:50-11:05 Interactive Read Aloud</a:t>
            </a:r>
          </a:p>
          <a:p>
            <a:r>
              <a:rPr lang="en-US" dirty="0"/>
              <a:t>11:05-11:45 Recess/Lunch</a:t>
            </a:r>
          </a:p>
          <a:p>
            <a:r>
              <a:rPr lang="en-US" dirty="0"/>
              <a:t>11:45-12:45 Math Workshop</a:t>
            </a:r>
          </a:p>
          <a:p>
            <a:r>
              <a:rPr lang="en-US" dirty="0"/>
              <a:t>12:45-1:15 Reading Workshop</a:t>
            </a:r>
          </a:p>
          <a:p>
            <a:r>
              <a:rPr lang="en-US" dirty="0"/>
              <a:t>1:15-1:45 Writing Workshop (Day 2-Tech, Day </a:t>
            </a:r>
            <a:r>
              <a:rPr lang="en-US" dirty="0" smtClean="0"/>
              <a:t>5-Lib</a:t>
            </a:r>
            <a:r>
              <a:rPr lang="en-US" dirty="0"/>
              <a:t>.)</a:t>
            </a:r>
          </a:p>
          <a:p>
            <a:r>
              <a:rPr lang="en-US" dirty="0"/>
              <a:t>1:45-2:00 Brain Break (bathrooms, recess, movement)</a:t>
            </a:r>
          </a:p>
          <a:p>
            <a:r>
              <a:rPr lang="en-US" dirty="0"/>
              <a:t>2:00-2:25 Writing Workshop</a:t>
            </a:r>
          </a:p>
          <a:p>
            <a:r>
              <a:rPr lang="en-US" dirty="0"/>
              <a:t>2:25-3:00 Unit of Inquiry</a:t>
            </a:r>
          </a:p>
          <a:p>
            <a:r>
              <a:rPr lang="en-US" dirty="0"/>
              <a:t>3:00-3:05 Pack up/dismissal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47800" y="1139587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Marker Felt"/>
                <a:cs typeface="Marker Felt"/>
              </a:rPr>
              <a:t>Schedule W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1724362"/>
            <a:ext cx="5867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Wednesdays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8:25-8:35 Reading log meetings</a:t>
            </a:r>
          </a:p>
          <a:p>
            <a:r>
              <a:rPr lang="en-US" dirty="0"/>
              <a:t>8:35-9:15 Assembly/Buddies/Interactive Read Aloud</a:t>
            </a:r>
          </a:p>
          <a:p>
            <a:r>
              <a:rPr lang="en-US" dirty="0"/>
              <a:t>9:15-9:45 Specials (Spanish, Music-S, PE-B, PE-P, Music-S)</a:t>
            </a:r>
          </a:p>
          <a:p>
            <a:r>
              <a:rPr lang="en-US" dirty="0"/>
              <a:t>9:45-10:45 Reading Mini-lesson/Workshop</a:t>
            </a:r>
          </a:p>
          <a:p>
            <a:r>
              <a:rPr lang="en-US" dirty="0"/>
              <a:t>10:45-11:05 Writing Mini-lesson/Workshop</a:t>
            </a:r>
          </a:p>
          <a:p>
            <a:r>
              <a:rPr lang="en-US" dirty="0"/>
              <a:t>11:05-11:45 Recess/Lunch</a:t>
            </a:r>
          </a:p>
          <a:p>
            <a:r>
              <a:rPr lang="en-US" dirty="0"/>
              <a:t>11:45-12:30 Math Workshop</a:t>
            </a:r>
          </a:p>
          <a:p>
            <a:r>
              <a:rPr lang="en-US" dirty="0"/>
              <a:t>12:30-12:55 Writing Workshop (12:55-1:25 Day 2-Tech, Day </a:t>
            </a:r>
            <a:r>
              <a:rPr lang="en-US" dirty="0" smtClean="0"/>
              <a:t>5-Lib</a:t>
            </a:r>
            <a:r>
              <a:rPr lang="en-US" dirty="0"/>
              <a:t>.)</a:t>
            </a:r>
          </a:p>
          <a:p>
            <a:r>
              <a:rPr lang="en-US" dirty="0"/>
              <a:t>12:55-1:30 Unit of Inquiry</a:t>
            </a:r>
          </a:p>
          <a:p>
            <a:r>
              <a:rPr lang="en-US" dirty="0"/>
              <a:t>1:30-1:35 Pack up/dismissal</a:t>
            </a:r>
          </a:p>
        </p:txBody>
      </p:sp>
    </p:spTree>
    <p:extLst>
      <p:ext uri="{BB962C8B-B14F-4D97-AF65-F5344CB8AC3E}">
        <p14:creationId xmlns:p14="http://schemas.microsoft.com/office/powerpoint/2010/main" val="101498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Marker Felt"/>
                <a:ea typeface="+mj-ea"/>
                <a:cs typeface="Marker Felt"/>
              </a:rPr>
              <a:t>Learning Targets</a:t>
            </a: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Marker Felt"/>
              <a:ea typeface="+mj-ea"/>
              <a:cs typeface="Marker Fe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2286000"/>
            <a:ext cx="73152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/>
                <a:cs typeface="Century Gothic"/>
              </a:rPr>
              <a:t>Year-long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Century Gothic"/>
                <a:cs typeface="Century Gothic"/>
              </a:rPr>
              <a:t>If you would like a list of the targets for the year, please email me.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Century Gothic"/>
                <a:cs typeface="Century Gothic"/>
              </a:rPr>
              <a:t>(ODE website)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/>
              <a:cs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Marker Felt"/>
                <a:ea typeface="+mj-ea"/>
                <a:cs typeface="Marker Felt"/>
              </a:rPr>
              <a:t>Learning Targets</a:t>
            </a: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Marker Felt"/>
              <a:ea typeface="+mj-ea"/>
              <a:cs typeface="Marker Fe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981200"/>
            <a:ext cx="73152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/>
                <a:cs typeface="Century Gothic"/>
              </a:rPr>
              <a:t>Multiplication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latin typeface="Century Gothic"/>
                <a:cs typeface="Century Gothic"/>
              </a:rPr>
              <a:t>Strategies 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latin typeface="Century Gothic"/>
                <a:cs typeface="Century Gothic"/>
              </a:rPr>
              <a:t>Timed Tests – 1x per week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/>
              <a:cs typeface="Century Gothic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latin typeface="Century Gothic"/>
                <a:cs typeface="Century Gothic"/>
              </a:rPr>
              <a:t>Practice at Home </a:t>
            </a:r>
          </a:p>
          <a:p>
            <a:pPr marL="1371600" lvl="2" indent="-457200"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/>
                <a:cs typeface="Century Gothic"/>
              </a:rPr>
              <a:t>Games</a:t>
            </a:r>
          </a:p>
          <a:p>
            <a:pPr marL="1371600" lvl="2" indent="-4572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dirty="0" smtClean="0">
                <a:latin typeface="Century Gothic"/>
                <a:cs typeface="Century Gothic"/>
              </a:rPr>
              <a:t>Chants/Songs</a:t>
            </a:r>
          </a:p>
          <a:p>
            <a:pPr marL="1371600" lvl="2" indent="-4572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dirty="0" smtClean="0">
                <a:latin typeface="Century Gothic"/>
                <a:cs typeface="Century Gothic"/>
              </a:rPr>
              <a:t>Apps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/>
              <a:cs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57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Marker Felt"/>
                <a:ea typeface="+mj-ea"/>
                <a:cs typeface="Marker Felt"/>
              </a:rPr>
              <a:t>Learning Targets</a:t>
            </a: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Marker Felt"/>
              <a:ea typeface="+mj-ea"/>
              <a:cs typeface="Marker Fe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981200"/>
            <a:ext cx="73152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/>
                <a:cs typeface="Century Gothic"/>
              </a:rPr>
              <a:t>Reading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latin typeface="Century Gothic"/>
                <a:cs typeface="Century Gothic"/>
              </a:rPr>
              <a:t>Transition from learning to read to reading to learn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/>
                <a:cs typeface="Century Gothic"/>
              </a:rPr>
              <a:t>Reading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/>
                <a:cs typeface="Century Gothic"/>
              </a:rPr>
              <a:t> at least 30 minutes EVERY day to maintain, more to grow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baseline="0" dirty="0" smtClean="0">
                <a:latin typeface="Century Gothic"/>
                <a:cs typeface="Century Gothic"/>
              </a:rPr>
              <a:t>PLEASE</a:t>
            </a:r>
            <a:r>
              <a:rPr lang="en-US" sz="3200" dirty="0" smtClean="0">
                <a:latin typeface="Century Gothic"/>
                <a:cs typeface="Century Gothic"/>
              </a:rPr>
              <a:t> encourage </a:t>
            </a:r>
            <a:r>
              <a:rPr lang="en-US" sz="3200" smtClean="0">
                <a:latin typeface="Century Gothic"/>
                <a:cs typeface="Century Gothic"/>
              </a:rPr>
              <a:t>home  reading (weekends too!)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/>
              <a:cs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9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Marker Felt"/>
              <a:ea typeface="+mj-ea"/>
              <a:cs typeface="Marker Fe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853184"/>
            <a:ext cx="7315200" cy="41666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Century Gothic"/>
                <a:cs typeface="Century Gothic"/>
              </a:rPr>
              <a:t>~ At least 180 minutes of reading is expected </a:t>
            </a:r>
            <a:r>
              <a:rPr lang="en-US" sz="2800" b="1" dirty="0" smtClean="0">
                <a:latin typeface="Century Gothic"/>
                <a:cs typeface="Century Gothic"/>
              </a:rPr>
              <a:t>every week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>
              <a:latin typeface="Century Gothic"/>
              <a:cs typeface="Century Gothic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latin typeface="Century Gothic"/>
                <a:cs typeface="Century Gothic"/>
              </a:rPr>
              <a:t>~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/>
                <a:cs typeface="Century Gothic"/>
              </a:rPr>
              <a:t>Weekly math review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entury Gothic"/>
                <a:cs typeface="Century Gothic"/>
              </a:rPr>
              <a:t>practi</a:t>
            </a:r>
            <a:r>
              <a:rPr lang="en-US" sz="2800" dirty="0" err="1" smtClean="0">
                <a:latin typeface="Century Gothic"/>
                <a:cs typeface="Century Gothic"/>
              </a:rPr>
              <a:t>ce</a:t>
            </a:r>
            <a:r>
              <a:rPr lang="en-US" sz="2800" dirty="0" smtClean="0">
                <a:latin typeface="Century Gothic"/>
                <a:cs typeface="Century Gothic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/>
                <a:cs typeface="Century Gothic"/>
              </a:rPr>
              <a:t>is assigned on </a:t>
            </a:r>
            <a:r>
              <a:rPr lang="en-US" sz="2800" dirty="0" smtClean="0">
                <a:latin typeface="Century Gothic"/>
                <a:cs typeface="Century Gothic"/>
              </a:rPr>
              <a:t>Monday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/>
                <a:cs typeface="Century Gothic"/>
              </a:rPr>
              <a:t> and due the following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/>
                <a:cs typeface="Century Gothic"/>
              </a:rPr>
              <a:t>Monday.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entury Gothic"/>
              <a:cs typeface="Century Gothic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Century Gothic"/>
                <a:cs typeface="Century Gothic"/>
              </a:rPr>
              <a:t>~ Work will be sent home if not completed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Century Gothic"/>
                <a:cs typeface="Century Gothic"/>
              </a:rPr>
              <a:t>in class and it is necessary for the next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Century Gothic"/>
                <a:cs typeface="Century Gothic"/>
              </a:rPr>
              <a:t>day’s lessons.</a:t>
            </a:r>
            <a:endParaRPr kumimoji="0" lang="en-US" sz="28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entury Gothic"/>
              <a:cs typeface="Century Gothic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  <p:pic>
        <p:nvPicPr>
          <p:cNvPr id="5" name="Picture 4" descr="holiday-homework-clipart-i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09600"/>
            <a:ext cx="6245352" cy="1243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9765</TotalTime>
  <Words>1018</Words>
  <Application>Microsoft Macintosh PowerPoint</Application>
  <PresentationFormat>On-screen Show (4:3)</PresentationFormat>
  <Paragraphs>183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Calibri</vt:lpstr>
      <vt:lpstr>CCLoveYall</vt:lpstr>
      <vt:lpstr>Century Gothic</vt:lpstr>
      <vt:lpstr>Chalkduster</vt:lpstr>
      <vt:lpstr>Comic Sans MS</vt:lpstr>
      <vt:lpstr>KG Primary Penmanship</vt:lpstr>
      <vt:lpstr>Marker Felt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</dc:creator>
  <cp:lastModifiedBy>Microsoft Office User</cp:lastModifiedBy>
  <cp:revision>81</cp:revision>
  <cp:lastPrinted>2016-09-12T22:57:48Z</cp:lastPrinted>
  <dcterms:created xsi:type="dcterms:W3CDTF">2013-09-21T12:11:13Z</dcterms:created>
  <dcterms:modified xsi:type="dcterms:W3CDTF">2017-09-15T01:44:26Z</dcterms:modified>
</cp:coreProperties>
</file>